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18" r:id="rId3"/>
  </p:sldMasterIdLst>
  <p:notesMasterIdLst>
    <p:notesMasterId r:id="rId130"/>
  </p:notesMasterIdLst>
  <p:sldIdLst>
    <p:sldId id="704" r:id="rId4"/>
    <p:sldId id="847" r:id="rId5"/>
    <p:sldId id="966" r:id="rId6"/>
    <p:sldId id="965" r:id="rId7"/>
    <p:sldId id="848" r:id="rId8"/>
    <p:sldId id="865" r:id="rId9"/>
    <p:sldId id="866" r:id="rId10"/>
    <p:sldId id="867" r:id="rId11"/>
    <p:sldId id="707" r:id="rId12"/>
    <p:sldId id="708" r:id="rId13"/>
    <p:sldId id="710" r:id="rId14"/>
    <p:sldId id="711" r:id="rId15"/>
    <p:sldId id="729" r:id="rId16"/>
    <p:sldId id="712" r:id="rId17"/>
    <p:sldId id="713" r:id="rId18"/>
    <p:sldId id="715" r:id="rId19"/>
    <p:sldId id="404" r:id="rId20"/>
    <p:sldId id="425" r:id="rId21"/>
    <p:sldId id="313" r:id="rId22"/>
    <p:sldId id="850" r:id="rId23"/>
    <p:sldId id="885" r:id="rId24"/>
    <p:sldId id="469" r:id="rId25"/>
    <p:sldId id="450" r:id="rId26"/>
    <p:sldId id="451" r:id="rId27"/>
    <p:sldId id="428" r:id="rId28"/>
    <p:sldId id="317" r:id="rId29"/>
    <p:sldId id="887" r:id="rId30"/>
    <p:sldId id="516" r:id="rId31"/>
    <p:sldId id="452" r:id="rId32"/>
    <p:sldId id="320" r:id="rId33"/>
    <p:sldId id="505" r:id="rId34"/>
    <p:sldId id="506" r:id="rId35"/>
    <p:sldId id="507" r:id="rId36"/>
    <p:sldId id="508" r:id="rId37"/>
    <p:sldId id="509" r:id="rId38"/>
    <p:sldId id="510" r:id="rId39"/>
    <p:sldId id="511" r:id="rId40"/>
    <p:sldId id="737" r:id="rId41"/>
    <p:sldId id="800" r:id="rId42"/>
    <p:sldId id="801" r:id="rId43"/>
    <p:sldId id="802" r:id="rId44"/>
    <p:sldId id="803" r:id="rId45"/>
    <p:sldId id="805" r:id="rId46"/>
    <p:sldId id="430" r:id="rId47"/>
    <p:sldId id="318" r:id="rId48"/>
    <p:sldId id="896" r:id="rId49"/>
    <p:sldId id="897" r:id="rId50"/>
    <p:sldId id="497" r:id="rId51"/>
    <p:sldId id="861" r:id="rId52"/>
    <p:sldId id="862" r:id="rId53"/>
    <p:sldId id="863" r:id="rId54"/>
    <p:sldId id="432" r:id="rId55"/>
    <p:sldId id="331" r:id="rId56"/>
    <p:sldId id="898" r:id="rId57"/>
    <p:sldId id="899" r:id="rId58"/>
    <p:sldId id="824" r:id="rId59"/>
    <p:sldId id="825" r:id="rId60"/>
    <p:sldId id="629" r:id="rId61"/>
    <p:sldId id="959" r:id="rId62"/>
    <p:sldId id="700" r:id="rId63"/>
    <p:sldId id="646" r:id="rId64"/>
    <p:sldId id="647" r:id="rId65"/>
    <p:sldId id="648" r:id="rId66"/>
    <p:sldId id="334" r:id="rId67"/>
    <p:sldId id="784" r:id="rId68"/>
    <p:sldId id="785" r:id="rId69"/>
    <p:sldId id="883" r:id="rId70"/>
    <p:sldId id="787" r:id="rId71"/>
    <p:sldId id="518" r:id="rId72"/>
    <p:sldId id="435" r:id="rId73"/>
    <p:sldId id="884" r:id="rId74"/>
    <p:sldId id="904" r:id="rId75"/>
    <p:sldId id="605" r:id="rId76"/>
    <p:sldId id="519" r:id="rId77"/>
    <p:sldId id="874" r:id="rId78"/>
    <p:sldId id="453" r:id="rId79"/>
    <p:sldId id="654" r:id="rId80"/>
    <p:sldId id="925" r:id="rId81"/>
    <p:sldId id="926" r:id="rId82"/>
    <p:sldId id="950" r:id="rId83"/>
    <p:sldId id="314" r:id="rId84"/>
    <p:sldId id="277" r:id="rId85"/>
    <p:sldId id="952" r:id="rId86"/>
    <p:sldId id="927" r:id="rId87"/>
    <p:sldId id="961" r:id="rId88"/>
    <p:sldId id="962" r:id="rId89"/>
    <p:sldId id="963" r:id="rId90"/>
    <p:sldId id="906" r:id="rId91"/>
    <p:sldId id="964" r:id="rId92"/>
    <p:sldId id="908" r:id="rId93"/>
    <p:sldId id="909" r:id="rId94"/>
    <p:sldId id="910" r:id="rId95"/>
    <p:sldId id="895" r:id="rId96"/>
    <p:sldId id="892" r:id="rId97"/>
    <p:sldId id="893" r:id="rId98"/>
    <p:sldId id="257" r:id="rId99"/>
    <p:sldId id="954" r:id="rId100"/>
    <p:sldId id="264" r:id="rId101"/>
    <p:sldId id="929" r:id="rId102"/>
    <p:sldId id="302" r:id="rId103"/>
    <p:sldId id="303" r:id="rId104"/>
    <p:sldId id="947" r:id="rId105"/>
    <p:sldId id="955" r:id="rId106"/>
    <p:sldId id="940" r:id="rId107"/>
    <p:sldId id="941" r:id="rId108"/>
    <p:sldId id="942" r:id="rId109"/>
    <p:sldId id="943" r:id="rId110"/>
    <p:sldId id="933" r:id="rId111"/>
    <p:sldId id="944" r:id="rId112"/>
    <p:sldId id="956" r:id="rId113"/>
    <p:sldId id="660" r:id="rId114"/>
    <p:sldId id="905" r:id="rId115"/>
    <p:sldId id="767" r:id="rId116"/>
    <p:sldId id="768" r:id="rId117"/>
    <p:sldId id="769" r:id="rId118"/>
    <p:sldId id="772" r:id="rId119"/>
    <p:sldId id="773" r:id="rId120"/>
    <p:sldId id="891" r:id="rId121"/>
    <p:sldId id="783" r:id="rId122"/>
    <p:sldId id="958" r:id="rId123"/>
    <p:sldId id="776" r:id="rId124"/>
    <p:sldId id="777" r:id="rId125"/>
    <p:sldId id="778" r:id="rId126"/>
    <p:sldId id="779" r:id="rId127"/>
    <p:sldId id="780" r:id="rId128"/>
    <p:sldId id="760" r:id="rId129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55" autoAdjust="0"/>
    <p:restoredTop sz="94660"/>
  </p:normalViewPr>
  <p:slideViewPr>
    <p:cSldViewPr>
      <p:cViewPr varScale="1">
        <p:scale>
          <a:sx n="68" d="100"/>
          <a:sy n="68" d="100"/>
        </p:scale>
        <p:origin x="148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9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13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time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CB64-4C97-9A61-7BBF45749834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CB64-4C97-9A61-7BBF45749834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CB64-4C97-9A61-7BBF45749834}"/>
              </c:ext>
            </c:extLst>
          </c:dPt>
          <c:cat>
            <c:strRef>
              <c:f>Sheet1!$A$2:$A$4</c:f>
              <c:strCache>
                <c:ptCount val="3"/>
                <c:pt idx="0">
                  <c:v>Classwork</c:v>
                </c:pt>
                <c:pt idx="1">
                  <c:v>Reactive independent study</c:v>
                </c:pt>
                <c:pt idx="2">
                  <c:v>Proactive independent study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33.299999999999997</c:v>
                </c:pt>
                <c:pt idx="2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64-4C97-9A61-7BBF45749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time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CB64-4C97-9A61-7BBF45749834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CB64-4C97-9A61-7BBF45749834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CB64-4C97-9A61-7BBF45749834}"/>
              </c:ext>
            </c:extLst>
          </c:dPt>
          <c:cat>
            <c:strRef>
              <c:f>Sheet1!$A$2:$A$4</c:f>
              <c:strCache>
                <c:ptCount val="3"/>
                <c:pt idx="0">
                  <c:v>Classwork</c:v>
                </c:pt>
                <c:pt idx="1">
                  <c:v>Reactive independent study</c:v>
                </c:pt>
                <c:pt idx="2">
                  <c:v>Proactive independent study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33.299999999999997</c:v>
                </c:pt>
                <c:pt idx="2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64-4C97-9A61-7BBF45749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time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CB64-4C97-9A61-7BBF45749834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CB64-4C97-9A61-7BBF45749834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CB64-4C97-9A61-7BBF45749834}"/>
              </c:ext>
            </c:extLst>
          </c:dPt>
          <c:cat>
            <c:strRef>
              <c:f>Sheet1!$A$2:$A$4</c:f>
              <c:strCache>
                <c:ptCount val="3"/>
                <c:pt idx="0">
                  <c:v>Classwork</c:v>
                </c:pt>
                <c:pt idx="1">
                  <c:v>Reactive independent study</c:v>
                </c:pt>
                <c:pt idx="2">
                  <c:v>Proactive independent study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33.299999999999997</c:v>
                </c:pt>
                <c:pt idx="2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64-4C97-9A61-7BBF45749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time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CB64-4C97-9A61-7BBF45749834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CB64-4C97-9A61-7BBF45749834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CB64-4C97-9A61-7BBF45749834}"/>
              </c:ext>
            </c:extLst>
          </c:dPt>
          <c:cat>
            <c:strRef>
              <c:f>Sheet1!$A$2:$A$4</c:f>
              <c:strCache>
                <c:ptCount val="3"/>
                <c:pt idx="0">
                  <c:v>Classwork</c:v>
                </c:pt>
                <c:pt idx="1">
                  <c:v>Reactive independent study</c:v>
                </c:pt>
                <c:pt idx="2">
                  <c:v>Proactive independent study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33.299999999999997</c:v>
                </c:pt>
                <c:pt idx="2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64-4C97-9A61-7BBF45749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02F1D-CF95-410C-B831-685E19CE61C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EBD32CE-DA67-4F73-8016-3B26F2096CD5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Vision</a:t>
          </a:r>
        </a:p>
      </dgm:t>
    </dgm:pt>
    <dgm:pt modelId="{820E151C-7DE8-4C64-B501-7B2C0654DD84}" type="parTrans" cxnId="{28343825-0FC8-47A0-B34C-E33EA486C7EF}">
      <dgm:prSet/>
      <dgm:spPr/>
      <dgm:t>
        <a:bodyPr/>
        <a:lstStyle/>
        <a:p>
          <a:endParaRPr lang="en-GB"/>
        </a:p>
      </dgm:t>
    </dgm:pt>
    <dgm:pt modelId="{3B5FB6C7-FCA8-47A9-B788-FDBBCF35771C}" type="sibTrans" cxnId="{28343825-0FC8-47A0-B34C-E33EA486C7EF}">
      <dgm:prSet/>
      <dgm:spPr/>
      <dgm:t>
        <a:bodyPr/>
        <a:lstStyle/>
        <a:p>
          <a:endParaRPr lang="en-GB"/>
        </a:p>
      </dgm:t>
    </dgm:pt>
    <dgm:pt modelId="{BC7BDA9D-4910-4B81-8C27-327372FC47DE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Effort</a:t>
          </a:r>
        </a:p>
      </dgm:t>
    </dgm:pt>
    <dgm:pt modelId="{FA1186F7-97DE-4C8B-9B1C-1766A4746E35}" type="parTrans" cxnId="{8A1385BB-88B1-4437-A67D-E1D6CD05A763}">
      <dgm:prSet/>
      <dgm:spPr/>
      <dgm:t>
        <a:bodyPr/>
        <a:lstStyle/>
        <a:p>
          <a:endParaRPr lang="en-GB"/>
        </a:p>
      </dgm:t>
    </dgm:pt>
    <dgm:pt modelId="{F6F64F6F-ED4F-4A7B-A77E-E23CAD591FDA}" type="sibTrans" cxnId="{8A1385BB-88B1-4437-A67D-E1D6CD05A763}">
      <dgm:prSet/>
      <dgm:spPr/>
      <dgm:t>
        <a:bodyPr/>
        <a:lstStyle/>
        <a:p>
          <a:endParaRPr lang="en-GB"/>
        </a:p>
      </dgm:t>
    </dgm:pt>
    <dgm:pt modelId="{B982908A-65A2-4A11-9EE5-4C2C04194B25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Systems</a:t>
          </a:r>
        </a:p>
      </dgm:t>
    </dgm:pt>
    <dgm:pt modelId="{515AEA43-E65C-4806-A211-9DA3DF6003EA}" type="parTrans" cxnId="{401232FE-6216-4B1F-8248-3E38867D03A1}">
      <dgm:prSet/>
      <dgm:spPr/>
      <dgm:t>
        <a:bodyPr/>
        <a:lstStyle/>
        <a:p>
          <a:endParaRPr lang="en-GB"/>
        </a:p>
      </dgm:t>
    </dgm:pt>
    <dgm:pt modelId="{1374D15B-79D2-4BA2-AA26-B93B21EFEFFD}" type="sibTrans" cxnId="{401232FE-6216-4B1F-8248-3E38867D03A1}">
      <dgm:prSet/>
      <dgm:spPr/>
      <dgm:t>
        <a:bodyPr/>
        <a:lstStyle/>
        <a:p>
          <a:endParaRPr lang="en-GB"/>
        </a:p>
      </dgm:t>
    </dgm:pt>
    <dgm:pt modelId="{C7D04214-F95D-4E25-BA4A-F3D081EE0ECB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Practice</a:t>
          </a:r>
        </a:p>
      </dgm:t>
    </dgm:pt>
    <dgm:pt modelId="{4F371966-205E-4DDC-9533-52C43DC87ABB}" type="parTrans" cxnId="{E4F18231-8B91-40CC-9430-DB5445D4C359}">
      <dgm:prSet/>
      <dgm:spPr/>
      <dgm:t>
        <a:bodyPr/>
        <a:lstStyle/>
        <a:p>
          <a:endParaRPr lang="en-GB"/>
        </a:p>
      </dgm:t>
    </dgm:pt>
    <dgm:pt modelId="{871CCE1E-250D-4AF4-B0BD-10D5064CFF99}" type="sibTrans" cxnId="{E4F18231-8B91-40CC-9430-DB5445D4C359}">
      <dgm:prSet/>
      <dgm:spPr/>
      <dgm:t>
        <a:bodyPr/>
        <a:lstStyle/>
        <a:p>
          <a:endParaRPr lang="en-GB"/>
        </a:p>
      </dgm:t>
    </dgm:pt>
    <dgm:pt modelId="{97AB360B-8A6D-4C7F-BC04-049B8BBBCEC8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Attitude</a:t>
          </a:r>
        </a:p>
      </dgm:t>
    </dgm:pt>
    <dgm:pt modelId="{0CF75A65-06D2-4D55-AECF-9BC1C5AB8377}" type="parTrans" cxnId="{AE26D899-158B-45AF-8E71-5D445C60BA96}">
      <dgm:prSet/>
      <dgm:spPr/>
      <dgm:t>
        <a:bodyPr/>
        <a:lstStyle/>
        <a:p>
          <a:endParaRPr lang="en-GB"/>
        </a:p>
      </dgm:t>
    </dgm:pt>
    <dgm:pt modelId="{DE8545EB-338E-4902-A86B-9A221E15776A}" type="sibTrans" cxnId="{AE26D899-158B-45AF-8E71-5D445C60BA96}">
      <dgm:prSet/>
      <dgm:spPr/>
      <dgm:t>
        <a:bodyPr/>
        <a:lstStyle/>
        <a:p>
          <a:endParaRPr lang="en-GB"/>
        </a:p>
      </dgm:t>
    </dgm:pt>
    <dgm:pt modelId="{CA619A37-E494-4EEE-88DD-59B921487363}" type="pres">
      <dgm:prSet presAssocID="{C6402F1D-CF95-410C-B831-685E19CE61CE}" presName="compositeShape" presStyleCnt="0">
        <dgm:presLayoutVars>
          <dgm:chMax val="7"/>
          <dgm:dir/>
          <dgm:resizeHandles val="exact"/>
        </dgm:presLayoutVars>
      </dgm:prSet>
      <dgm:spPr/>
    </dgm:pt>
    <dgm:pt modelId="{EEE8C41B-291D-4748-AB63-F2067CE00804}" type="pres">
      <dgm:prSet presAssocID="{C6402F1D-CF95-410C-B831-685E19CE61CE}" presName="wedge1" presStyleLbl="node1" presStyleIdx="0" presStyleCnt="5"/>
      <dgm:spPr/>
    </dgm:pt>
    <dgm:pt modelId="{AC7F6395-0819-4DF2-9FB7-16A3CABEA146}" type="pres">
      <dgm:prSet presAssocID="{C6402F1D-CF95-410C-B831-685E19CE61CE}" presName="dummy1a" presStyleCnt="0"/>
      <dgm:spPr/>
    </dgm:pt>
    <dgm:pt modelId="{EFB45ADC-2DD0-44FF-B6E8-3180A77122E2}" type="pres">
      <dgm:prSet presAssocID="{C6402F1D-CF95-410C-B831-685E19CE61CE}" presName="dummy1b" presStyleCnt="0"/>
      <dgm:spPr/>
    </dgm:pt>
    <dgm:pt modelId="{BB2CCC7F-2114-48A7-9A63-F380C303D40B}" type="pres">
      <dgm:prSet presAssocID="{C6402F1D-CF95-410C-B831-685E19CE61C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208F59E-D3D0-4017-AC7F-44159DAA9002}" type="pres">
      <dgm:prSet presAssocID="{C6402F1D-CF95-410C-B831-685E19CE61CE}" presName="wedge2" presStyleLbl="node1" presStyleIdx="1" presStyleCnt="5"/>
      <dgm:spPr/>
    </dgm:pt>
    <dgm:pt modelId="{693AEB85-1478-4682-B1C2-6C82D9C5143B}" type="pres">
      <dgm:prSet presAssocID="{C6402F1D-CF95-410C-B831-685E19CE61CE}" presName="dummy2a" presStyleCnt="0"/>
      <dgm:spPr/>
    </dgm:pt>
    <dgm:pt modelId="{476AD237-573C-4B6D-886E-8BA4281E38BA}" type="pres">
      <dgm:prSet presAssocID="{C6402F1D-CF95-410C-B831-685E19CE61CE}" presName="dummy2b" presStyleCnt="0"/>
      <dgm:spPr/>
    </dgm:pt>
    <dgm:pt modelId="{B4304B7C-2B65-495D-9977-B340DCF9AD3C}" type="pres">
      <dgm:prSet presAssocID="{C6402F1D-CF95-410C-B831-685E19CE61C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C325F9B-904A-4702-AEE5-9A433840CB28}" type="pres">
      <dgm:prSet presAssocID="{C6402F1D-CF95-410C-B831-685E19CE61CE}" presName="wedge3" presStyleLbl="node1" presStyleIdx="2" presStyleCnt="5"/>
      <dgm:spPr/>
    </dgm:pt>
    <dgm:pt modelId="{1FF0ABC3-3981-4EF3-B623-C960742766CB}" type="pres">
      <dgm:prSet presAssocID="{C6402F1D-CF95-410C-B831-685E19CE61CE}" presName="dummy3a" presStyleCnt="0"/>
      <dgm:spPr/>
    </dgm:pt>
    <dgm:pt modelId="{E69EE06C-A090-4396-BBE8-17899AF4335E}" type="pres">
      <dgm:prSet presAssocID="{C6402F1D-CF95-410C-B831-685E19CE61CE}" presName="dummy3b" presStyleCnt="0"/>
      <dgm:spPr/>
    </dgm:pt>
    <dgm:pt modelId="{0C388011-0C22-4E6C-BF98-73AF3B4B5C64}" type="pres">
      <dgm:prSet presAssocID="{C6402F1D-CF95-410C-B831-685E19CE61C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4FBEF9E-5A98-4789-9463-D9FC148B72A4}" type="pres">
      <dgm:prSet presAssocID="{C6402F1D-CF95-410C-B831-685E19CE61CE}" presName="wedge4" presStyleLbl="node1" presStyleIdx="3" presStyleCnt="5"/>
      <dgm:spPr/>
    </dgm:pt>
    <dgm:pt modelId="{E3FE4471-3476-45AF-BA9B-F9B1C85F34F2}" type="pres">
      <dgm:prSet presAssocID="{C6402F1D-CF95-410C-B831-685E19CE61CE}" presName="dummy4a" presStyleCnt="0"/>
      <dgm:spPr/>
    </dgm:pt>
    <dgm:pt modelId="{3486F3C5-4BB6-4D82-BF85-011C1A895BE7}" type="pres">
      <dgm:prSet presAssocID="{C6402F1D-CF95-410C-B831-685E19CE61CE}" presName="dummy4b" presStyleCnt="0"/>
      <dgm:spPr/>
    </dgm:pt>
    <dgm:pt modelId="{1DE7DBD3-7449-4550-AFB1-AB8C3E625C4C}" type="pres">
      <dgm:prSet presAssocID="{C6402F1D-CF95-410C-B831-685E19CE61C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66A304E-572C-41AC-991D-52B5B6701D7E}" type="pres">
      <dgm:prSet presAssocID="{C6402F1D-CF95-410C-B831-685E19CE61CE}" presName="wedge5" presStyleLbl="node1" presStyleIdx="4" presStyleCnt="5"/>
      <dgm:spPr/>
    </dgm:pt>
    <dgm:pt modelId="{F0BB1C96-FD47-46EE-89CF-97C674285B3C}" type="pres">
      <dgm:prSet presAssocID="{C6402F1D-CF95-410C-B831-685E19CE61CE}" presName="dummy5a" presStyleCnt="0"/>
      <dgm:spPr/>
    </dgm:pt>
    <dgm:pt modelId="{5FD2F42A-0FCA-4A9C-BE19-087FE19C81B5}" type="pres">
      <dgm:prSet presAssocID="{C6402F1D-CF95-410C-B831-685E19CE61CE}" presName="dummy5b" presStyleCnt="0"/>
      <dgm:spPr/>
    </dgm:pt>
    <dgm:pt modelId="{697D84B7-27CB-42F4-A8AE-4EA26212C14F}" type="pres">
      <dgm:prSet presAssocID="{C6402F1D-CF95-410C-B831-685E19CE61C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D6BDFE35-771E-4E45-A109-F1CFB42B7274}" type="pres">
      <dgm:prSet presAssocID="{3B5FB6C7-FCA8-47A9-B788-FDBBCF35771C}" presName="arrowWedge1" presStyleLbl="fgSibTrans2D1" presStyleIdx="0" presStyleCnt="5"/>
      <dgm:spPr/>
    </dgm:pt>
    <dgm:pt modelId="{F20516CC-BF48-490F-945D-82232224F4AB}" type="pres">
      <dgm:prSet presAssocID="{F6F64F6F-ED4F-4A7B-A77E-E23CAD591FDA}" presName="arrowWedge2" presStyleLbl="fgSibTrans2D1" presStyleIdx="1" presStyleCnt="5"/>
      <dgm:spPr/>
    </dgm:pt>
    <dgm:pt modelId="{8B010210-2A13-465B-BAF6-14ABE1924B9B}" type="pres">
      <dgm:prSet presAssocID="{1374D15B-79D2-4BA2-AA26-B93B21EFEFFD}" presName="arrowWedge3" presStyleLbl="fgSibTrans2D1" presStyleIdx="2" presStyleCnt="5"/>
      <dgm:spPr/>
    </dgm:pt>
    <dgm:pt modelId="{D16B79AC-DD92-4808-8612-D24DC3A1EFD0}" type="pres">
      <dgm:prSet presAssocID="{871CCE1E-250D-4AF4-B0BD-10D5064CFF99}" presName="arrowWedge4" presStyleLbl="fgSibTrans2D1" presStyleIdx="3" presStyleCnt="5"/>
      <dgm:spPr/>
    </dgm:pt>
    <dgm:pt modelId="{A21FAE95-76FF-4E0B-89DA-166A3B0A993D}" type="pres">
      <dgm:prSet presAssocID="{DE8545EB-338E-4902-A86B-9A221E15776A}" presName="arrowWedge5" presStyleLbl="fgSibTrans2D1" presStyleIdx="4" presStyleCnt="5"/>
      <dgm:spPr/>
    </dgm:pt>
  </dgm:ptLst>
  <dgm:cxnLst>
    <dgm:cxn modelId="{9C85690D-433D-488F-8D23-7A0E24AA5ADA}" type="presOf" srcId="{CEBD32CE-DA67-4F73-8016-3B26F2096CD5}" destId="{BB2CCC7F-2114-48A7-9A63-F380C303D40B}" srcOrd="1" destOrd="0" presId="urn:microsoft.com/office/officeart/2005/8/layout/cycle8"/>
    <dgm:cxn modelId="{F6B56321-9536-4DAF-82F1-031641E9260A}" type="presOf" srcId="{B982908A-65A2-4A11-9EE5-4C2C04194B25}" destId="{0C388011-0C22-4E6C-BF98-73AF3B4B5C64}" srcOrd="1" destOrd="0" presId="urn:microsoft.com/office/officeart/2005/8/layout/cycle8"/>
    <dgm:cxn modelId="{28343825-0FC8-47A0-B34C-E33EA486C7EF}" srcId="{C6402F1D-CF95-410C-B831-685E19CE61CE}" destId="{CEBD32CE-DA67-4F73-8016-3B26F2096CD5}" srcOrd="0" destOrd="0" parTransId="{820E151C-7DE8-4C64-B501-7B2C0654DD84}" sibTransId="{3B5FB6C7-FCA8-47A9-B788-FDBBCF35771C}"/>
    <dgm:cxn modelId="{E4F18231-8B91-40CC-9430-DB5445D4C359}" srcId="{C6402F1D-CF95-410C-B831-685E19CE61CE}" destId="{C7D04214-F95D-4E25-BA4A-F3D081EE0ECB}" srcOrd="3" destOrd="0" parTransId="{4F371966-205E-4DDC-9533-52C43DC87ABB}" sibTransId="{871CCE1E-250D-4AF4-B0BD-10D5064CFF99}"/>
    <dgm:cxn modelId="{B470AB3B-0EF1-4CC2-86C9-1E39263DCC7D}" type="presOf" srcId="{BC7BDA9D-4910-4B81-8C27-327372FC47DE}" destId="{B4304B7C-2B65-495D-9977-B340DCF9AD3C}" srcOrd="1" destOrd="0" presId="urn:microsoft.com/office/officeart/2005/8/layout/cycle8"/>
    <dgm:cxn modelId="{47DADD40-FEEF-4306-8BFA-28F6B580FD7E}" type="presOf" srcId="{C6402F1D-CF95-410C-B831-685E19CE61CE}" destId="{CA619A37-E494-4EEE-88DD-59B921487363}" srcOrd="0" destOrd="0" presId="urn:microsoft.com/office/officeart/2005/8/layout/cycle8"/>
    <dgm:cxn modelId="{2697FA45-D754-4D9E-9A51-6C65EF236772}" type="presOf" srcId="{97AB360B-8A6D-4C7F-BC04-049B8BBBCEC8}" destId="{666A304E-572C-41AC-991D-52B5B6701D7E}" srcOrd="0" destOrd="0" presId="urn:microsoft.com/office/officeart/2005/8/layout/cycle8"/>
    <dgm:cxn modelId="{A3C41B48-C6FA-4AB6-BECD-2EB5298F13A1}" type="presOf" srcId="{97AB360B-8A6D-4C7F-BC04-049B8BBBCEC8}" destId="{697D84B7-27CB-42F4-A8AE-4EA26212C14F}" srcOrd="1" destOrd="0" presId="urn:microsoft.com/office/officeart/2005/8/layout/cycle8"/>
    <dgm:cxn modelId="{1CE75A4D-244F-48A9-83D3-9D7253EF2387}" type="presOf" srcId="{C7D04214-F95D-4E25-BA4A-F3D081EE0ECB}" destId="{1DE7DBD3-7449-4550-AFB1-AB8C3E625C4C}" srcOrd="1" destOrd="0" presId="urn:microsoft.com/office/officeart/2005/8/layout/cycle8"/>
    <dgm:cxn modelId="{3C28A471-3D99-4991-A5D0-36D1810D2CB9}" type="presOf" srcId="{CEBD32CE-DA67-4F73-8016-3B26F2096CD5}" destId="{EEE8C41B-291D-4748-AB63-F2067CE00804}" srcOrd="0" destOrd="0" presId="urn:microsoft.com/office/officeart/2005/8/layout/cycle8"/>
    <dgm:cxn modelId="{AE26D899-158B-45AF-8E71-5D445C60BA96}" srcId="{C6402F1D-CF95-410C-B831-685E19CE61CE}" destId="{97AB360B-8A6D-4C7F-BC04-049B8BBBCEC8}" srcOrd="4" destOrd="0" parTransId="{0CF75A65-06D2-4D55-AECF-9BC1C5AB8377}" sibTransId="{DE8545EB-338E-4902-A86B-9A221E15776A}"/>
    <dgm:cxn modelId="{06566CA0-278E-493E-A8F1-9B716B2E6CF6}" type="presOf" srcId="{BC7BDA9D-4910-4B81-8C27-327372FC47DE}" destId="{4208F59E-D3D0-4017-AC7F-44159DAA9002}" srcOrd="0" destOrd="0" presId="urn:microsoft.com/office/officeart/2005/8/layout/cycle8"/>
    <dgm:cxn modelId="{F4F0DCB9-3375-45E2-88B2-A3F485210CEB}" type="presOf" srcId="{B982908A-65A2-4A11-9EE5-4C2C04194B25}" destId="{3C325F9B-904A-4702-AEE5-9A433840CB28}" srcOrd="0" destOrd="0" presId="urn:microsoft.com/office/officeart/2005/8/layout/cycle8"/>
    <dgm:cxn modelId="{8A1385BB-88B1-4437-A67D-E1D6CD05A763}" srcId="{C6402F1D-CF95-410C-B831-685E19CE61CE}" destId="{BC7BDA9D-4910-4B81-8C27-327372FC47DE}" srcOrd="1" destOrd="0" parTransId="{FA1186F7-97DE-4C8B-9B1C-1766A4746E35}" sibTransId="{F6F64F6F-ED4F-4A7B-A77E-E23CAD591FDA}"/>
    <dgm:cxn modelId="{401232FE-6216-4B1F-8248-3E38867D03A1}" srcId="{C6402F1D-CF95-410C-B831-685E19CE61CE}" destId="{B982908A-65A2-4A11-9EE5-4C2C04194B25}" srcOrd="2" destOrd="0" parTransId="{515AEA43-E65C-4806-A211-9DA3DF6003EA}" sibTransId="{1374D15B-79D2-4BA2-AA26-B93B21EFEFFD}"/>
    <dgm:cxn modelId="{236A77FF-279D-48F5-98C5-932E5E5F4010}" type="presOf" srcId="{C7D04214-F95D-4E25-BA4A-F3D081EE0ECB}" destId="{A4FBEF9E-5A98-4789-9463-D9FC148B72A4}" srcOrd="0" destOrd="0" presId="urn:microsoft.com/office/officeart/2005/8/layout/cycle8"/>
    <dgm:cxn modelId="{BB36A4B8-E3D2-449E-BC3D-E8E1629675C0}" type="presParOf" srcId="{CA619A37-E494-4EEE-88DD-59B921487363}" destId="{EEE8C41B-291D-4748-AB63-F2067CE00804}" srcOrd="0" destOrd="0" presId="urn:microsoft.com/office/officeart/2005/8/layout/cycle8"/>
    <dgm:cxn modelId="{379B39AF-B5EE-412D-85D7-7FD1674F969E}" type="presParOf" srcId="{CA619A37-E494-4EEE-88DD-59B921487363}" destId="{AC7F6395-0819-4DF2-9FB7-16A3CABEA146}" srcOrd="1" destOrd="0" presId="urn:microsoft.com/office/officeart/2005/8/layout/cycle8"/>
    <dgm:cxn modelId="{3AC417CF-4890-477C-AC61-C64CE811F30C}" type="presParOf" srcId="{CA619A37-E494-4EEE-88DD-59B921487363}" destId="{EFB45ADC-2DD0-44FF-B6E8-3180A77122E2}" srcOrd="2" destOrd="0" presId="urn:microsoft.com/office/officeart/2005/8/layout/cycle8"/>
    <dgm:cxn modelId="{DCB290F9-12BE-4A0B-A219-8F1AC8798573}" type="presParOf" srcId="{CA619A37-E494-4EEE-88DD-59B921487363}" destId="{BB2CCC7F-2114-48A7-9A63-F380C303D40B}" srcOrd="3" destOrd="0" presId="urn:microsoft.com/office/officeart/2005/8/layout/cycle8"/>
    <dgm:cxn modelId="{AC4BB5BA-99E4-4FA7-AF08-E35586BE0F5E}" type="presParOf" srcId="{CA619A37-E494-4EEE-88DD-59B921487363}" destId="{4208F59E-D3D0-4017-AC7F-44159DAA9002}" srcOrd="4" destOrd="0" presId="urn:microsoft.com/office/officeart/2005/8/layout/cycle8"/>
    <dgm:cxn modelId="{0BE2C918-50B0-4FFD-A54D-0FC0ED162BCB}" type="presParOf" srcId="{CA619A37-E494-4EEE-88DD-59B921487363}" destId="{693AEB85-1478-4682-B1C2-6C82D9C5143B}" srcOrd="5" destOrd="0" presId="urn:microsoft.com/office/officeart/2005/8/layout/cycle8"/>
    <dgm:cxn modelId="{2E933233-66A0-473A-9119-3BFECA6C0DD9}" type="presParOf" srcId="{CA619A37-E494-4EEE-88DD-59B921487363}" destId="{476AD237-573C-4B6D-886E-8BA4281E38BA}" srcOrd="6" destOrd="0" presId="urn:microsoft.com/office/officeart/2005/8/layout/cycle8"/>
    <dgm:cxn modelId="{29343289-B3E6-48CE-9F1F-7722576F25E5}" type="presParOf" srcId="{CA619A37-E494-4EEE-88DD-59B921487363}" destId="{B4304B7C-2B65-495D-9977-B340DCF9AD3C}" srcOrd="7" destOrd="0" presId="urn:microsoft.com/office/officeart/2005/8/layout/cycle8"/>
    <dgm:cxn modelId="{0351FA97-26E0-4B87-A568-54EEDB9B296D}" type="presParOf" srcId="{CA619A37-E494-4EEE-88DD-59B921487363}" destId="{3C325F9B-904A-4702-AEE5-9A433840CB28}" srcOrd="8" destOrd="0" presId="urn:microsoft.com/office/officeart/2005/8/layout/cycle8"/>
    <dgm:cxn modelId="{A7C93B85-F6A9-40A2-92DC-3B706F4D6522}" type="presParOf" srcId="{CA619A37-E494-4EEE-88DD-59B921487363}" destId="{1FF0ABC3-3981-4EF3-B623-C960742766CB}" srcOrd="9" destOrd="0" presId="urn:microsoft.com/office/officeart/2005/8/layout/cycle8"/>
    <dgm:cxn modelId="{36CCAD12-E1C8-4C40-811F-A3999DDCB0ED}" type="presParOf" srcId="{CA619A37-E494-4EEE-88DD-59B921487363}" destId="{E69EE06C-A090-4396-BBE8-17899AF4335E}" srcOrd="10" destOrd="0" presId="urn:microsoft.com/office/officeart/2005/8/layout/cycle8"/>
    <dgm:cxn modelId="{FC1FC1B5-5783-4F65-9CED-D4CB856142C4}" type="presParOf" srcId="{CA619A37-E494-4EEE-88DD-59B921487363}" destId="{0C388011-0C22-4E6C-BF98-73AF3B4B5C64}" srcOrd="11" destOrd="0" presId="urn:microsoft.com/office/officeart/2005/8/layout/cycle8"/>
    <dgm:cxn modelId="{F27F3A1A-2E36-4D72-AF37-080679E6A8FB}" type="presParOf" srcId="{CA619A37-E494-4EEE-88DD-59B921487363}" destId="{A4FBEF9E-5A98-4789-9463-D9FC148B72A4}" srcOrd="12" destOrd="0" presId="urn:microsoft.com/office/officeart/2005/8/layout/cycle8"/>
    <dgm:cxn modelId="{0AD45816-5BE0-4409-B7B6-A019EC6E1AAD}" type="presParOf" srcId="{CA619A37-E494-4EEE-88DD-59B921487363}" destId="{E3FE4471-3476-45AF-BA9B-F9B1C85F34F2}" srcOrd="13" destOrd="0" presId="urn:microsoft.com/office/officeart/2005/8/layout/cycle8"/>
    <dgm:cxn modelId="{20C1B3D9-82DC-4A71-90C3-BAB2C512559B}" type="presParOf" srcId="{CA619A37-E494-4EEE-88DD-59B921487363}" destId="{3486F3C5-4BB6-4D82-BF85-011C1A895BE7}" srcOrd="14" destOrd="0" presId="urn:microsoft.com/office/officeart/2005/8/layout/cycle8"/>
    <dgm:cxn modelId="{0E3063F4-B7A9-4440-AE1D-576AE2E445C6}" type="presParOf" srcId="{CA619A37-E494-4EEE-88DD-59B921487363}" destId="{1DE7DBD3-7449-4550-AFB1-AB8C3E625C4C}" srcOrd="15" destOrd="0" presId="urn:microsoft.com/office/officeart/2005/8/layout/cycle8"/>
    <dgm:cxn modelId="{5C9D74E0-591E-4DED-A8A6-A9AD15016FD7}" type="presParOf" srcId="{CA619A37-E494-4EEE-88DD-59B921487363}" destId="{666A304E-572C-41AC-991D-52B5B6701D7E}" srcOrd="16" destOrd="0" presId="urn:microsoft.com/office/officeart/2005/8/layout/cycle8"/>
    <dgm:cxn modelId="{EC737716-4909-4717-A37A-142F889FD9C7}" type="presParOf" srcId="{CA619A37-E494-4EEE-88DD-59B921487363}" destId="{F0BB1C96-FD47-46EE-89CF-97C674285B3C}" srcOrd="17" destOrd="0" presId="urn:microsoft.com/office/officeart/2005/8/layout/cycle8"/>
    <dgm:cxn modelId="{3A6D9A3F-2A20-42B1-B136-87753CCA7AEB}" type="presParOf" srcId="{CA619A37-E494-4EEE-88DD-59B921487363}" destId="{5FD2F42A-0FCA-4A9C-BE19-087FE19C81B5}" srcOrd="18" destOrd="0" presId="urn:microsoft.com/office/officeart/2005/8/layout/cycle8"/>
    <dgm:cxn modelId="{14D25B03-7C4E-4EF3-8846-9CA20FB5002B}" type="presParOf" srcId="{CA619A37-E494-4EEE-88DD-59B921487363}" destId="{697D84B7-27CB-42F4-A8AE-4EA26212C14F}" srcOrd="19" destOrd="0" presId="urn:microsoft.com/office/officeart/2005/8/layout/cycle8"/>
    <dgm:cxn modelId="{567222B0-1EFF-49C6-90B7-9B4374B4775C}" type="presParOf" srcId="{CA619A37-E494-4EEE-88DD-59B921487363}" destId="{D6BDFE35-771E-4E45-A109-F1CFB42B7274}" srcOrd="20" destOrd="0" presId="urn:microsoft.com/office/officeart/2005/8/layout/cycle8"/>
    <dgm:cxn modelId="{23D0336B-A361-4FC5-87DE-E20E0EA328D2}" type="presParOf" srcId="{CA619A37-E494-4EEE-88DD-59B921487363}" destId="{F20516CC-BF48-490F-945D-82232224F4AB}" srcOrd="21" destOrd="0" presId="urn:microsoft.com/office/officeart/2005/8/layout/cycle8"/>
    <dgm:cxn modelId="{E43849A8-1961-45D1-B32C-2E48E0DDC07B}" type="presParOf" srcId="{CA619A37-E494-4EEE-88DD-59B921487363}" destId="{8B010210-2A13-465B-BAF6-14ABE1924B9B}" srcOrd="22" destOrd="0" presId="urn:microsoft.com/office/officeart/2005/8/layout/cycle8"/>
    <dgm:cxn modelId="{20B15774-55C0-47DF-991C-CDD616E9AF0C}" type="presParOf" srcId="{CA619A37-E494-4EEE-88DD-59B921487363}" destId="{D16B79AC-DD92-4808-8612-D24DC3A1EFD0}" srcOrd="23" destOrd="0" presId="urn:microsoft.com/office/officeart/2005/8/layout/cycle8"/>
    <dgm:cxn modelId="{74319639-E3F5-4116-82E6-319F7D12A143}" type="presParOf" srcId="{CA619A37-E494-4EEE-88DD-59B921487363}" destId="{A21FAE95-76FF-4E0B-89DA-166A3B0A993D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402F1D-CF95-410C-B831-685E19CE61C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EBD32CE-DA67-4F73-8016-3B26F2096CD5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Vision</a:t>
          </a:r>
        </a:p>
      </dgm:t>
    </dgm:pt>
    <dgm:pt modelId="{820E151C-7DE8-4C64-B501-7B2C0654DD84}" type="parTrans" cxnId="{28343825-0FC8-47A0-B34C-E33EA486C7EF}">
      <dgm:prSet/>
      <dgm:spPr/>
      <dgm:t>
        <a:bodyPr/>
        <a:lstStyle/>
        <a:p>
          <a:endParaRPr lang="en-GB"/>
        </a:p>
      </dgm:t>
    </dgm:pt>
    <dgm:pt modelId="{3B5FB6C7-FCA8-47A9-B788-FDBBCF35771C}" type="sibTrans" cxnId="{28343825-0FC8-47A0-B34C-E33EA486C7EF}">
      <dgm:prSet/>
      <dgm:spPr/>
      <dgm:t>
        <a:bodyPr/>
        <a:lstStyle/>
        <a:p>
          <a:endParaRPr lang="en-GB"/>
        </a:p>
      </dgm:t>
    </dgm:pt>
    <dgm:pt modelId="{BC7BDA9D-4910-4B81-8C27-327372FC47DE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Effort</a:t>
          </a:r>
        </a:p>
      </dgm:t>
    </dgm:pt>
    <dgm:pt modelId="{FA1186F7-97DE-4C8B-9B1C-1766A4746E35}" type="parTrans" cxnId="{8A1385BB-88B1-4437-A67D-E1D6CD05A763}">
      <dgm:prSet/>
      <dgm:spPr/>
      <dgm:t>
        <a:bodyPr/>
        <a:lstStyle/>
        <a:p>
          <a:endParaRPr lang="en-GB"/>
        </a:p>
      </dgm:t>
    </dgm:pt>
    <dgm:pt modelId="{F6F64F6F-ED4F-4A7B-A77E-E23CAD591FDA}" type="sibTrans" cxnId="{8A1385BB-88B1-4437-A67D-E1D6CD05A763}">
      <dgm:prSet/>
      <dgm:spPr/>
      <dgm:t>
        <a:bodyPr/>
        <a:lstStyle/>
        <a:p>
          <a:endParaRPr lang="en-GB"/>
        </a:p>
      </dgm:t>
    </dgm:pt>
    <dgm:pt modelId="{B982908A-65A2-4A11-9EE5-4C2C04194B25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Systems</a:t>
          </a:r>
        </a:p>
      </dgm:t>
    </dgm:pt>
    <dgm:pt modelId="{515AEA43-E65C-4806-A211-9DA3DF6003EA}" type="parTrans" cxnId="{401232FE-6216-4B1F-8248-3E38867D03A1}">
      <dgm:prSet/>
      <dgm:spPr/>
      <dgm:t>
        <a:bodyPr/>
        <a:lstStyle/>
        <a:p>
          <a:endParaRPr lang="en-GB"/>
        </a:p>
      </dgm:t>
    </dgm:pt>
    <dgm:pt modelId="{1374D15B-79D2-4BA2-AA26-B93B21EFEFFD}" type="sibTrans" cxnId="{401232FE-6216-4B1F-8248-3E38867D03A1}">
      <dgm:prSet/>
      <dgm:spPr/>
      <dgm:t>
        <a:bodyPr/>
        <a:lstStyle/>
        <a:p>
          <a:endParaRPr lang="en-GB"/>
        </a:p>
      </dgm:t>
    </dgm:pt>
    <dgm:pt modelId="{C7D04214-F95D-4E25-BA4A-F3D081EE0ECB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Practice</a:t>
          </a:r>
        </a:p>
      </dgm:t>
    </dgm:pt>
    <dgm:pt modelId="{4F371966-205E-4DDC-9533-52C43DC87ABB}" type="parTrans" cxnId="{E4F18231-8B91-40CC-9430-DB5445D4C359}">
      <dgm:prSet/>
      <dgm:spPr/>
      <dgm:t>
        <a:bodyPr/>
        <a:lstStyle/>
        <a:p>
          <a:endParaRPr lang="en-GB"/>
        </a:p>
      </dgm:t>
    </dgm:pt>
    <dgm:pt modelId="{871CCE1E-250D-4AF4-B0BD-10D5064CFF99}" type="sibTrans" cxnId="{E4F18231-8B91-40CC-9430-DB5445D4C359}">
      <dgm:prSet/>
      <dgm:spPr/>
      <dgm:t>
        <a:bodyPr/>
        <a:lstStyle/>
        <a:p>
          <a:endParaRPr lang="en-GB"/>
        </a:p>
      </dgm:t>
    </dgm:pt>
    <dgm:pt modelId="{97AB360B-8A6D-4C7F-BC04-049B8BBBCEC8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Attitude</a:t>
          </a:r>
        </a:p>
      </dgm:t>
    </dgm:pt>
    <dgm:pt modelId="{0CF75A65-06D2-4D55-AECF-9BC1C5AB8377}" type="parTrans" cxnId="{AE26D899-158B-45AF-8E71-5D445C60BA96}">
      <dgm:prSet/>
      <dgm:spPr/>
      <dgm:t>
        <a:bodyPr/>
        <a:lstStyle/>
        <a:p>
          <a:endParaRPr lang="en-GB"/>
        </a:p>
      </dgm:t>
    </dgm:pt>
    <dgm:pt modelId="{DE8545EB-338E-4902-A86B-9A221E15776A}" type="sibTrans" cxnId="{AE26D899-158B-45AF-8E71-5D445C60BA96}">
      <dgm:prSet/>
      <dgm:spPr/>
      <dgm:t>
        <a:bodyPr/>
        <a:lstStyle/>
        <a:p>
          <a:endParaRPr lang="en-GB"/>
        </a:p>
      </dgm:t>
    </dgm:pt>
    <dgm:pt modelId="{CA619A37-E494-4EEE-88DD-59B921487363}" type="pres">
      <dgm:prSet presAssocID="{C6402F1D-CF95-410C-B831-685E19CE61CE}" presName="compositeShape" presStyleCnt="0">
        <dgm:presLayoutVars>
          <dgm:chMax val="7"/>
          <dgm:dir/>
          <dgm:resizeHandles val="exact"/>
        </dgm:presLayoutVars>
      </dgm:prSet>
      <dgm:spPr/>
    </dgm:pt>
    <dgm:pt modelId="{EEE8C41B-291D-4748-AB63-F2067CE00804}" type="pres">
      <dgm:prSet presAssocID="{C6402F1D-CF95-410C-B831-685E19CE61CE}" presName="wedge1" presStyleLbl="node1" presStyleIdx="0" presStyleCnt="5"/>
      <dgm:spPr/>
    </dgm:pt>
    <dgm:pt modelId="{AC7F6395-0819-4DF2-9FB7-16A3CABEA146}" type="pres">
      <dgm:prSet presAssocID="{C6402F1D-CF95-410C-B831-685E19CE61CE}" presName="dummy1a" presStyleCnt="0"/>
      <dgm:spPr/>
    </dgm:pt>
    <dgm:pt modelId="{EFB45ADC-2DD0-44FF-B6E8-3180A77122E2}" type="pres">
      <dgm:prSet presAssocID="{C6402F1D-CF95-410C-B831-685E19CE61CE}" presName="dummy1b" presStyleCnt="0"/>
      <dgm:spPr/>
    </dgm:pt>
    <dgm:pt modelId="{BB2CCC7F-2114-48A7-9A63-F380C303D40B}" type="pres">
      <dgm:prSet presAssocID="{C6402F1D-CF95-410C-B831-685E19CE61C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208F59E-D3D0-4017-AC7F-44159DAA9002}" type="pres">
      <dgm:prSet presAssocID="{C6402F1D-CF95-410C-B831-685E19CE61CE}" presName="wedge2" presStyleLbl="node1" presStyleIdx="1" presStyleCnt="5"/>
      <dgm:spPr/>
    </dgm:pt>
    <dgm:pt modelId="{693AEB85-1478-4682-B1C2-6C82D9C5143B}" type="pres">
      <dgm:prSet presAssocID="{C6402F1D-CF95-410C-B831-685E19CE61CE}" presName="dummy2a" presStyleCnt="0"/>
      <dgm:spPr/>
    </dgm:pt>
    <dgm:pt modelId="{476AD237-573C-4B6D-886E-8BA4281E38BA}" type="pres">
      <dgm:prSet presAssocID="{C6402F1D-CF95-410C-B831-685E19CE61CE}" presName="dummy2b" presStyleCnt="0"/>
      <dgm:spPr/>
    </dgm:pt>
    <dgm:pt modelId="{B4304B7C-2B65-495D-9977-B340DCF9AD3C}" type="pres">
      <dgm:prSet presAssocID="{C6402F1D-CF95-410C-B831-685E19CE61C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C325F9B-904A-4702-AEE5-9A433840CB28}" type="pres">
      <dgm:prSet presAssocID="{C6402F1D-CF95-410C-B831-685E19CE61CE}" presName="wedge3" presStyleLbl="node1" presStyleIdx="2" presStyleCnt="5"/>
      <dgm:spPr/>
    </dgm:pt>
    <dgm:pt modelId="{1FF0ABC3-3981-4EF3-B623-C960742766CB}" type="pres">
      <dgm:prSet presAssocID="{C6402F1D-CF95-410C-B831-685E19CE61CE}" presName="dummy3a" presStyleCnt="0"/>
      <dgm:spPr/>
    </dgm:pt>
    <dgm:pt modelId="{E69EE06C-A090-4396-BBE8-17899AF4335E}" type="pres">
      <dgm:prSet presAssocID="{C6402F1D-CF95-410C-B831-685E19CE61CE}" presName="dummy3b" presStyleCnt="0"/>
      <dgm:spPr/>
    </dgm:pt>
    <dgm:pt modelId="{0C388011-0C22-4E6C-BF98-73AF3B4B5C64}" type="pres">
      <dgm:prSet presAssocID="{C6402F1D-CF95-410C-B831-685E19CE61C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4FBEF9E-5A98-4789-9463-D9FC148B72A4}" type="pres">
      <dgm:prSet presAssocID="{C6402F1D-CF95-410C-B831-685E19CE61CE}" presName="wedge4" presStyleLbl="node1" presStyleIdx="3" presStyleCnt="5"/>
      <dgm:spPr/>
    </dgm:pt>
    <dgm:pt modelId="{E3FE4471-3476-45AF-BA9B-F9B1C85F34F2}" type="pres">
      <dgm:prSet presAssocID="{C6402F1D-CF95-410C-B831-685E19CE61CE}" presName="dummy4a" presStyleCnt="0"/>
      <dgm:spPr/>
    </dgm:pt>
    <dgm:pt modelId="{3486F3C5-4BB6-4D82-BF85-011C1A895BE7}" type="pres">
      <dgm:prSet presAssocID="{C6402F1D-CF95-410C-B831-685E19CE61CE}" presName="dummy4b" presStyleCnt="0"/>
      <dgm:spPr/>
    </dgm:pt>
    <dgm:pt modelId="{1DE7DBD3-7449-4550-AFB1-AB8C3E625C4C}" type="pres">
      <dgm:prSet presAssocID="{C6402F1D-CF95-410C-B831-685E19CE61C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66A304E-572C-41AC-991D-52B5B6701D7E}" type="pres">
      <dgm:prSet presAssocID="{C6402F1D-CF95-410C-B831-685E19CE61CE}" presName="wedge5" presStyleLbl="node1" presStyleIdx="4" presStyleCnt="5"/>
      <dgm:spPr/>
    </dgm:pt>
    <dgm:pt modelId="{F0BB1C96-FD47-46EE-89CF-97C674285B3C}" type="pres">
      <dgm:prSet presAssocID="{C6402F1D-CF95-410C-B831-685E19CE61CE}" presName="dummy5a" presStyleCnt="0"/>
      <dgm:spPr/>
    </dgm:pt>
    <dgm:pt modelId="{5FD2F42A-0FCA-4A9C-BE19-087FE19C81B5}" type="pres">
      <dgm:prSet presAssocID="{C6402F1D-CF95-410C-B831-685E19CE61CE}" presName="dummy5b" presStyleCnt="0"/>
      <dgm:spPr/>
    </dgm:pt>
    <dgm:pt modelId="{697D84B7-27CB-42F4-A8AE-4EA26212C14F}" type="pres">
      <dgm:prSet presAssocID="{C6402F1D-CF95-410C-B831-685E19CE61C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D6BDFE35-771E-4E45-A109-F1CFB42B7274}" type="pres">
      <dgm:prSet presAssocID="{3B5FB6C7-FCA8-47A9-B788-FDBBCF35771C}" presName="arrowWedge1" presStyleLbl="fgSibTrans2D1" presStyleIdx="0" presStyleCnt="5"/>
      <dgm:spPr/>
    </dgm:pt>
    <dgm:pt modelId="{F20516CC-BF48-490F-945D-82232224F4AB}" type="pres">
      <dgm:prSet presAssocID="{F6F64F6F-ED4F-4A7B-A77E-E23CAD591FDA}" presName="arrowWedge2" presStyleLbl="fgSibTrans2D1" presStyleIdx="1" presStyleCnt="5"/>
      <dgm:spPr/>
    </dgm:pt>
    <dgm:pt modelId="{8B010210-2A13-465B-BAF6-14ABE1924B9B}" type="pres">
      <dgm:prSet presAssocID="{1374D15B-79D2-4BA2-AA26-B93B21EFEFFD}" presName="arrowWedge3" presStyleLbl="fgSibTrans2D1" presStyleIdx="2" presStyleCnt="5"/>
      <dgm:spPr/>
    </dgm:pt>
    <dgm:pt modelId="{D16B79AC-DD92-4808-8612-D24DC3A1EFD0}" type="pres">
      <dgm:prSet presAssocID="{871CCE1E-250D-4AF4-B0BD-10D5064CFF99}" presName="arrowWedge4" presStyleLbl="fgSibTrans2D1" presStyleIdx="3" presStyleCnt="5"/>
      <dgm:spPr/>
    </dgm:pt>
    <dgm:pt modelId="{A21FAE95-76FF-4E0B-89DA-166A3B0A993D}" type="pres">
      <dgm:prSet presAssocID="{DE8545EB-338E-4902-A86B-9A221E15776A}" presName="arrowWedge5" presStyleLbl="fgSibTrans2D1" presStyleIdx="4" presStyleCnt="5"/>
      <dgm:spPr/>
    </dgm:pt>
  </dgm:ptLst>
  <dgm:cxnLst>
    <dgm:cxn modelId="{9C85690D-433D-488F-8D23-7A0E24AA5ADA}" type="presOf" srcId="{CEBD32CE-DA67-4F73-8016-3B26F2096CD5}" destId="{BB2CCC7F-2114-48A7-9A63-F380C303D40B}" srcOrd="1" destOrd="0" presId="urn:microsoft.com/office/officeart/2005/8/layout/cycle8"/>
    <dgm:cxn modelId="{F6B56321-9536-4DAF-82F1-031641E9260A}" type="presOf" srcId="{B982908A-65A2-4A11-9EE5-4C2C04194B25}" destId="{0C388011-0C22-4E6C-BF98-73AF3B4B5C64}" srcOrd="1" destOrd="0" presId="urn:microsoft.com/office/officeart/2005/8/layout/cycle8"/>
    <dgm:cxn modelId="{28343825-0FC8-47A0-B34C-E33EA486C7EF}" srcId="{C6402F1D-CF95-410C-B831-685E19CE61CE}" destId="{CEBD32CE-DA67-4F73-8016-3B26F2096CD5}" srcOrd="0" destOrd="0" parTransId="{820E151C-7DE8-4C64-B501-7B2C0654DD84}" sibTransId="{3B5FB6C7-FCA8-47A9-B788-FDBBCF35771C}"/>
    <dgm:cxn modelId="{E4F18231-8B91-40CC-9430-DB5445D4C359}" srcId="{C6402F1D-CF95-410C-B831-685E19CE61CE}" destId="{C7D04214-F95D-4E25-BA4A-F3D081EE0ECB}" srcOrd="3" destOrd="0" parTransId="{4F371966-205E-4DDC-9533-52C43DC87ABB}" sibTransId="{871CCE1E-250D-4AF4-B0BD-10D5064CFF99}"/>
    <dgm:cxn modelId="{B470AB3B-0EF1-4CC2-86C9-1E39263DCC7D}" type="presOf" srcId="{BC7BDA9D-4910-4B81-8C27-327372FC47DE}" destId="{B4304B7C-2B65-495D-9977-B340DCF9AD3C}" srcOrd="1" destOrd="0" presId="urn:microsoft.com/office/officeart/2005/8/layout/cycle8"/>
    <dgm:cxn modelId="{47DADD40-FEEF-4306-8BFA-28F6B580FD7E}" type="presOf" srcId="{C6402F1D-CF95-410C-B831-685E19CE61CE}" destId="{CA619A37-E494-4EEE-88DD-59B921487363}" srcOrd="0" destOrd="0" presId="urn:microsoft.com/office/officeart/2005/8/layout/cycle8"/>
    <dgm:cxn modelId="{2697FA45-D754-4D9E-9A51-6C65EF236772}" type="presOf" srcId="{97AB360B-8A6D-4C7F-BC04-049B8BBBCEC8}" destId="{666A304E-572C-41AC-991D-52B5B6701D7E}" srcOrd="0" destOrd="0" presId="urn:microsoft.com/office/officeart/2005/8/layout/cycle8"/>
    <dgm:cxn modelId="{A3C41B48-C6FA-4AB6-BECD-2EB5298F13A1}" type="presOf" srcId="{97AB360B-8A6D-4C7F-BC04-049B8BBBCEC8}" destId="{697D84B7-27CB-42F4-A8AE-4EA26212C14F}" srcOrd="1" destOrd="0" presId="urn:microsoft.com/office/officeart/2005/8/layout/cycle8"/>
    <dgm:cxn modelId="{1CE75A4D-244F-48A9-83D3-9D7253EF2387}" type="presOf" srcId="{C7D04214-F95D-4E25-BA4A-F3D081EE0ECB}" destId="{1DE7DBD3-7449-4550-AFB1-AB8C3E625C4C}" srcOrd="1" destOrd="0" presId="urn:microsoft.com/office/officeart/2005/8/layout/cycle8"/>
    <dgm:cxn modelId="{3C28A471-3D99-4991-A5D0-36D1810D2CB9}" type="presOf" srcId="{CEBD32CE-DA67-4F73-8016-3B26F2096CD5}" destId="{EEE8C41B-291D-4748-AB63-F2067CE00804}" srcOrd="0" destOrd="0" presId="urn:microsoft.com/office/officeart/2005/8/layout/cycle8"/>
    <dgm:cxn modelId="{AE26D899-158B-45AF-8E71-5D445C60BA96}" srcId="{C6402F1D-CF95-410C-B831-685E19CE61CE}" destId="{97AB360B-8A6D-4C7F-BC04-049B8BBBCEC8}" srcOrd="4" destOrd="0" parTransId="{0CF75A65-06D2-4D55-AECF-9BC1C5AB8377}" sibTransId="{DE8545EB-338E-4902-A86B-9A221E15776A}"/>
    <dgm:cxn modelId="{06566CA0-278E-493E-A8F1-9B716B2E6CF6}" type="presOf" srcId="{BC7BDA9D-4910-4B81-8C27-327372FC47DE}" destId="{4208F59E-D3D0-4017-AC7F-44159DAA9002}" srcOrd="0" destOrd="0" presId="urn:microsoft.com/office/officeart/2005/8/layout/cycle8"/>
    <dgm:cxn modelId="{F4F0DCB9-3375-45E2-88B2-A3F485210CEB}" type="presOf" srcId="{B982908A-65A2-4A11-9EE5-4C2C04194B25}" destId="{3C325F9B-904A-4702-AEE5-9A433840CB28}" srcOrd="0" destOrd="0" presId="urn:microsoft.com/office/officeart/2005/8/layout/cycle8"/>
    <dgm:cxn modelId="{8A1385BB-88B1-4437-A67D-E1D6CD05A763}" srcId="{C6402F1D-CF95-410C-B831-685E19CE61CE}" destId="{BC7BDA9D-4910-4B81-8C27-327372FC47DE}" srcOrd="1" destOrd="0" parTransId="{FA1186F7-97DE-4C8B-9B1C-1766A4746E35}" sibTransId="{F6F64F6F-ED4F-4A7B-A77E-E23CAD591FDA}"/>
    <dgm:cxn modelId="{401232FE-6216-4B1F-8248-3E38867D03A1}" srcId="{C6402F1D-CF95-410C-B831-685E19CE61CE}" destId="{B982908A-65A2-4A11-9EE5-4C2C04194B25}" srcOrd="2" destOrd="0" parTransId="{515AEA43-E65C-4806-A211-9DA3DF6003EA}" sibTransId="{1374D15B-79D2-4BA2-AA26-B93B21EFEFFD}"/>
    <dgm:cxn modelId="{236A77FF-279D-48F5-98C5-932E5E5F4010}" type="presOf" srcId="{C7D04214-F95D-4E25-BA4A-F3D081EE0ECB}" destId="{A4FBEF9E-5A98-4789-9463-D9FC148B72A4}" srcOrd="0" destOrd="0" presId="urn:microsoft.com/office/officeart/2005/8/layout/cycle8"/>
    <dgm:cxn modelId="{BB36A4B8-E3D2-449E-BC3D-E8E1629675C0}" type="presParOf" srcId="{CA619A37-E494-4EEE-88DD-59B921487363}" destId="{EEE8C41B-291D-4748-AB63-F2067CE00804}" srcOrd="0" destOrd="0" presId="urn:microsoft.com/office/officeart/2005/8/layout/cycle8"/>
    <dgm:cxn modelId="{379B39AF-B5EE-412D-85D7-7FD1674F969E}" type="presParOf" srcId="{CA619A37-E494-4EEE-88DD-59B921487363}" destId="{AC7F6395-0819-4DF2-9FB7-16A3CABEA146}" srcOrd="1" destOrd="0" presId="urn:microsoft.com/office/officeart/2005/8/layout/cycle8"/>
    <dgm:cxn modelId="{3AC417CF-4890-477C-AC61-C64CE811F30C}" type="presParOf" srcId="{CA619A37-E494-4EEE-88DD-59B921487363}" destId="{EFB45ADC-2DD0-44FF-B6E8-3180A77122E2}" srcOrd="2" destOrd="0" presId="urn:microsoft.com/office/officeart/2005/8/layout/cycle8"/>
    <dgm:cxn modelId="{DCB290F9-12BE-4A0B-A219-8F1AC8798573}" type="presParOf" srcId="{CA619A37-E494-4EEE-88DD-59B921487363}" destId="{BB2CCC7F-2114-48A7-9A63-F380C303D40B}" srcOrd="3" destOrd="0" presId="urn:microsoft.com/office/officeart/2005/8/layout/cycle8"/>
    <dgm:cxn modelId="{AC4BB5BA-99E4-4FA7-AF08-E35586BE0F5E}" type="presParOf" srcId="{CA619A37-E494-4EEE-88DD-59B921487363}" destId="{4208F59E-D3D0-4017-AC7F-44159DAA9002}" srcOrd="4" destOrd="0" presId="urn:microsoft.com/office/officeart/2005/8/layout/cycle8"/>
    <dgm:cxn modelId="{0BE2C918-50B0-4FFD-A54D-0FC0ED162BCB}" type="presParOf" srcId="{CA619A37-E494-4EEE-88DD-59B921487363}" destId="{693AEB85-1478-4682-B1C2-6C82D9C5143B}" srcOrd="5" destOrd="0" presId="urn:microsoft.com/office/officeart/2005/8/layout/cycle8"/>
    <dgm:cxn modelId="{2E933233-66A0-473A-9119-3BFECA6C0DD9}" type="presParOf" srcId="{CA619A37-E494-4EEE-88DD-59B921487363}" destId="{476AD237-573C-4B6D-886E-8BA4281E38BA}" srcOrd="6" destOrd="0" presId="urn:microsoft.com/office/officeart/2005/8/layout/cycle8"/>
    <dgm:cxn modelId="{29343289-B3E6-48CE-9F1F-7722576F25E5}" type="presParOf" srcId="{CA619A37-E494-4EEE-88DD-59B921487363}" destId="{B4304B7C-2B65-495D-9977-B340DCF9AD3C}" srcOrd="7" destOrd="0" presId="urn:microsoft.com/office/officeart/2005/8/layout/cycle8"/>
    <dgm:cxn modelId="{0351FA97-26E0-4B87-A568-54EEDB9B296D}" type="presParOf" srcId="{CA619A37-E494-4EEE-88DD-59B921487363}" destId="{3C325F9B-904A-4702-AEE5-9A433840CB28}" srcOrd="8" destOrd="0" presId="urn:microsoft.com/office/officeart/2005/8/layout/cycle8"/>
    <dgm:cxn modelId="{A7C93B85-F6A9-40A2-92DC-3B706F4D6522}" type="presParOf" srcId="{CA619A37-E494-4EEE-88DD-59B921487363}" destId="{1FF0ABC3-3981-4EF3-B623-C960742766CB}" srcOrd="9" destOrd="0" presId="urn:microsoft.com/office/officeart/2005/8/layout/cycle8"/>
    <dgm:cxn modelId="{36CCAD12-E1C8-4C40-811F-A3999DDCB0ED}" type="presParOf" srcId="{CA619A37-E494-4EEE-88DD-59B921487363}" destId="{E69EE06C-A090-4396-BBE8-17899AF4335E}" srcOrd="10" destOrd="0" presId="urn:microsoft.com/office/officeart/2005/8/layout/cycle8"/>
    <dgm:cxn modelId="{FC1FC1B5-5783-4F65-9CED-D4CB856142C4}" type="presParOf" srcId="{CA619A37-E494-4EEE-88DD-59B921487363}" destId="{0C388011-0C22-4E6C-BF98-73AF3B4B5C64}" srcOrd="11" destOrd="0" presId="urn:microsoft.com/office/officeart/2005/8/layout/cycle8"/>
    <dgm:cxn modelId="{F27F3A1A-2E36-4D72-AF37-080679E6A8FB}" type="presParOf" srcId="{CA619A37-E494-4EEE-88DD-59B921487363}" destId="{A4FBEF9E-5A98-4789-9463-D9FC148B72A4}" srcOrd="12" destOrd="0" presId="urn:microsoft.com/office/officeart/2005/8/layout/cycle8"/>
    <dgm:cxn modelId="{0AD45816-5BE0-4409-B7B6-A019EC6E1AAD}" type="presParOf" srcId="{CA619A37-E494-4EEE-88DD-59B921487363}" destId="{E3FE4471-3476-45AF-BA9B-F9B1C85F34F2}" srcOrd="13" destOrd="0" presId="urn:microsoft.com/office/officeart/2005/8/layout/cycle8"/>
    <dgm:cxn modelId="{20C1B3D9-82DC-4A71-90C3-BAB2C512559B}" type="presParOf" srcId="{CA619A37-E494-4EEE-88DD-59B921487363}" destId="{3486F3C5-4BB6-4D82-BF85-011C1A895BE7}" srcOrd="14" destOrd="0" presId="urn:microsoft.com/office/officeart/2005/8/layout/cycle8"/>
    <dgm:cxn modelId="{0E3063F4-B7A9-4440-AE1D-576AE2E445C6}" type="presParOf" srcId="{CA619A37-E494-4EEE-88DD-59B921487363}" destId="{1DE7DBD3-7449-4550-AFB1-AB8C3E625C4C}" srcOrd="15" destOrd="0" presId="urn:microsoft.com/office/officeart/2005/8/layout/cycle8"/>
    <dgm:cxn modelId="{5C9D74E0-591E-4DED-A8A6-A9AD15016FD7}" type="presParOf" srcId="{CA619A37-E494-4EEE-88DD-59B921487363}" destId="{666A304E-572C-41AC-991D-52B5B6701D7E}" srcOrd="16" destOrd="0" presId="urn:microsoft.com/office/officeart/2005/8/layout/cycle8"/>
    <dgm:cxn modelId="{EC737716-4909-4717-A37A-142F889FD9C7}" type="presParOf" srcId="{CA619A37-E494-4EEE-88DD-59B921487363}" destId="{F0BB1C96-FD47-46EE-89CF-97C674285B3C}" srcOrd="17" destOrd="0" presId="urn:microsoft.com/office/officeart/2005/8/layout/cycle8"/>
    <dgm:cxn modelId="{3A6D9A3F-2A20-42B1-B136-87753CCA7AEB}" type="presParOf" srcId="{CA619A37-E494-4EEE-88DD-59B921487363}" destId="{5FD2F42A-0FCA-4A9C-BE19-087FE19C81B5}" srcOrd="18" destOrd="0" presId="urn:microsoft.com/office/officeart/2005/8/layout/cycle8"/>
    <dgm:cxn modelId="{14D25B03-7C4E-4EF3-8846-9CA20FB5002B}" type="presParOf" srcId="{CA619A37-E494-4EEE-88DD-59B921487363}" destId="{697D84B7-27CB-42F4-A8AE-4EA26212C14F}" srcOrd="19" destOrd="0" presId="urn:microsoft.com/office/officeart/2005/8/layout/cycle8"/>
    <dgm:cxn modelId="{567222B0-1EFF-49C6-90B7-9B4374B4775C}" type="presParOf" srcId="{CA619A37-E494-4EEE-88DD-59B921487363}" destId="{D6BDFE35-771E-4E45-A109-F1CFB42B7274}" srcOrd="20" destOrd="0" presId="urn:microsoft.com/office/officeart/2005/8/layout/cycle8"/>
    <dgm:cxn modelId="{23D0336B-A361-4FC5-87DE-E20E0EA328D2}" type="presParOf" srcId="{CA619A37-E494-4EEE-88DD-59B921487363}" destId="{F20516CC-BF48-490F-945D-82232224F4AB}" srcOrd="21" destOrd="0" presId="urn:microsoft.com/office/officeart/2005/8/layout/cycle8"/>
    <dgm:cxn modelId="{E43849A8-1961-45D1-B32C-2E48E0DDC07B}" type="presParOf" srcId="{CA619A37-E494-4EEE-88DD-59B921487363}" destId="{8B010210-2A13-465B-BAF6-14ABE1924B9B}" srcOrd="22" destOrd="0" presId="urn:microsoft.com/office/officeart/2005/8/layout/cycle8"/>
    <dgm:cxn modelId="{20B15774-55C0-47DF-991C-CDD616E9AF0C}" type="presParOf" srcId="{CA619A37-E494-4EEE-88DD-59B921487363}" destId="{D16B79AC-DD92-4808-8612-D24DC3A1EFD0}" srcOrd="23" destOrd="0" presId="urn:microsoft.com/office/officeart/2005/8/layout/cycle8"/>
    <dgm:cxn modelId="{74319639-E3F5-4116-82E6-319F7D12A143}" type="presParOf" srcId="{CA619A37-E494-4EEE-88DD-59B921487363}" destId="{A21FAE95-76FF-4E0B-89DA-166A3B0A993D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402F1D-CF95-410C-B831-685E19CE61C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EBD32CE-DA67-4F73-8016-3B26F2096CD5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Vision</a:t>
          </a:r>
        </a:p>
      </dgm:t>
    </dgm:pt>
    <dgm:pt modelId="{820E151C-7DE8-4C64-B501-7B2C0654DD84}" type="parTrans" cxnId="{28343825-0FC8-47A0-B34C-E33EA486C7EF}">
      <dgm:prSet/>
      <dgm:spPr/>
      <dgm:t>
        <a:bodyPr/>
        <a:lstStyle/>
        <a:p>
          <a:endParaRPr lang="en-GB"/>
        </a:p>
      </dgm:t>
    </dgm:pt>
    <dgm:pt modelId="{3B5FB6C7-FCA8-47A9-B788-FDBBCF35771C}" type="sibTrans" cxnId="{28343825-0FC8-47A0-B34C-E33EA486C7EF}">
      <dgm:prSet/>
      <dgm:spPr/>
      <dgm:t>
        <a:bodyPr/>
        <a:lstStyle/>
        <a:p>
          <a:endParaRPr lang="en-GB"/>
        </a:p>
      </dgm:t>
    </dgm:pt>
    <dgm:pt modelId="{BC7BDA9D-4910-4B81-8C27-327372FC47DE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Effort</a:t>
          </a:r>
        </a:p>
      </dgm:t>
    </dgm:pt>
    <dgm:pt modelId="{FA1186F7-97DE-4C8B-9B1C-1766A4746E35}" type="parTrans" cxnId="{8A1385BB-88B1-4437-A67D-E1D6CD05A763}">
      <dgm:prSet/>
      <dgm:spPr/>
      <dgm:t>
        <a:bodyPr/>
        <a:lstStyle/>
        <a:p>
          <a:endParaRPr lang="en-GB"/>
        </a:p>
      </dgm:t>
    </dgm:pt>
    <dgm:pt modelId="{F6F64F6F-ED4F-4A7B-A77E-E23CAD591FDA}" type="sibTrans" cxnId="{8A1385BB-88B1-4437-A67D-E1D6CD05A763}">
      <dgm:prSet/>
      <dgm:spPr/>
      <dgm:t>
        <a:bodyPr/>
        <a:lstStyle/>
        <a:p>
          <a:endParaRPr lang="en-GB"/>
        </a:p>
      </dgm:t>
    </dgm:pt>
    <dgm:pt modelId="{B982908A-65A2-4A11-9EE5-4C2C04194B25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Systems</a:t>
          </a:r>
        </a:p>
      </dgm:t>
    </dgm:pt>
    <dgm:pt modelId="{515AEA43-E65C-4806-A211-9DA3DF6003EA}" type="parTrans" cxnId="{401232FE-6216-4B1F-8248-3E38867D03A1}">
      <dgm:prSet/>
      <dgm:spPr/>
      <dgm:t>
        <a:bodyPr/>
        <a:lstStyle/>
        <a:p>
          <a:endParaRPr lang="en-GB"/>
        </a:p>
      </dgm:t>
    </dgm:pt>
    <dgm:pt modelId="{1374D15B-79D2-4BA2-AA26-B93B21EFEFFD}" type="sibTrans" cxnId="{401232FE-6216-4B1F-8248-3E38867D03A1}">
      <dgm:prSet/>
      <dgm:spPr/>
      <dgm:t>
        <a:bodyPr/>
        <a:lstStyle/>
        <a:p>
          <a:endParaRPr lang="en-GB"/>
        </a:p>
      </dgm:t>
    </dgm:pt>
    <dgm:pt modelId="{C7D04214-F95D-4E25-BA4A-F3D081EE0ECB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Practice</a:t>
          </a:r>
        </a:p>
      </dgm:t>
    </dgm:pt>
    <dgm:pt modelId="{4F371966-205E-4DDC-9533-52C43DC87ABB}" type="parTrans" cxnId="{E4F18231-8B91-40CC-9430-DB5445D4C359}">
      <dgm:prSet/>
      <dgm:spPr/>
      <dgm:t>
        <a:bodyPr/>
        <a:lstStyle/>
        <a:p>
          <a:endParaRPr lang="en-GB"/>
        </a:p>
      </dgm:t>
    </dgm:pt>
    <dgm:pt modelId="{871CCE1E-250D-4AF4-B0BD-10D5064CFF99}" type="sibTrans" cxnId="{E4F18231-8B91-40CC-9430-DB5445D4C359}">
      <dgm:prSet/>
      <dgm:spPr/>
      <dgm:t>
        <a:bodyPr/>
        <a:lstStyle/>
        <a:p>
          <a:endParaRPr lang="en-GB"/>
        </a:p>
      </dgm:t>
    </dgm:pt>
    <dgm:pt modelId="{97AB360B-8A6D-4C7F-BC04-049B8BBBCEC8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Attitude</a:t>
          </a:r>
        </a:p>
      </dgm:t>
    </dgm:pt>
    <dgm:pt modelId="{0CF75A65-06D2-4D55-AECF-9BC1C5AB8377}" type="parTrans" cxnId="{AE26D899-158B-45AF-8E71-5D445C60BA96}">
      <dgm:prSet/>
      <dgm:spPr/>
      <dgm:t>
        <a:bodyPr/>
        <a:lstStyle/>
        <a:p>
          <a:endParaRPr lang="en-GB"/>
        </a:p>
      </dgm:t>
    </dgm:pt>
    <dgm:pt modelId="{DE8545EB-338E-4902-A86B-9A221E15776A}" type="sibTrans" cxnId="{AE26D899-158B-45AF-8E71-5D445C60BA96}">
      <dgm:prSet/>
      <dgm:spPr/>
      <dgm:t>
        <a:bodyPr/>
        <a:lstStyle/>
        <a:p>
          <a:endParaRPr lang="en-GB"/>
        </a:p>
      </dgm:t>
    </dgm:pt>
    <dgm:pt modelId="{CA619A37-E494-4EEE-88DD-59B921487363}" type="pres">
      <dgm:prSet presAssocID="{C6402F1D-CF95-410C-B831-685E19CE61CE}" presName="compositeShape" presStyleCnt="0">
        <dgm:presLayoutVars>
          <dgm:chMax val="7"/>
          <dgm:dir/>
          <dgm:resizeHandles val="exact"/>
        </dgm:presLayoutVars>
      </dgm:prSet>
      <dgm:spPr/>
    </dgm:pt>
    <dgm:pt modelId="{EEE8C41B-291D-4748-AB63-F2067CE00804}" type="pres">
      <dgm:prSet presAssocID="{C6402F1D-CF95-410C-B831-685E19CE61CE}" presName="wedge1" presStyleLbl="node1" presStyleIdx="0" presStyleCnt="5"/>
      <dgm:spPr/>
    </dgm:pt>
    <dgm:pt modelId="{AC7F6395-0819-4DF2-9FB7-16A3CABEA146}" type="pres">
      <dgm:prSet presAssocID="{C6402F1D-CF95-410C-B831-685E19CE61CE}" presName="dummy1a" presStyleCnt="0"/>
      <dgm:spPr/>
    </dgm:pt>
    <dgm:pt modelId="{EFB45ADC-2DD0-44FF-B6E8-3180A77122E2}" type="pres">
      <dgm:prSet presAssocID="{C6402F1D-CF95-410C-B831-685E19CE61CE}" presName="dummy1b" presStyleCnt="0"/>
      <dgm:spPr/>
    </dgm:pt>
    <dgm:pt modelId="{BB2CCC7F-2114-48A7-9A63-F380C303D40B}" type="pres">
      <dgm:prSet presAssocID="{C6402F1D-CF95-410C-B831-685E19CE61C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208F59E-D3D0-4017-AC7F-44159DAA9002}" type="pres">
      <dgm:prSet presAssocID="{C6402F1D-CF95-410C-B831-685E19CE61CE}" presName="wedge2" presStyleLbl="node1" presStyleIdx="1" presStyleCnt="5"/>
      <dgm:spPr/>
    </dgm:pt>
    <dgm:pt modelId="{693AEB85-1478-4682-B1C2-6C82D9C5143B}" type="pres">
      <dgm:prSet presAssocID="{C6402F1D-CF95-410C-B831-685E19CE61CE}" presName="dummy2a" presStyleCnt="0"/>
      <dgm:spPr/>
    </dgm:pt>
    <dgm:pt modelId="{476AD237-573C-4B6D-886E-8BA4281E38BA}" type="pres">
      <dgm:prSet presAssocID="{C6402F1D-CF95-410C-B831-685E19CE61CE}" presName="dummy2b" presStyleCnt="0"/>
      <dgm:spPr/>
    </dgm:pt>
    <dgm:pt modelId="{B4304B7C-2B65-495D-9977-B340DCF9AD3C}" type="pres">
      <dgm:prSet presAssocID="{C6402F1D-CF95-410C-B831-685E19CE61C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C325F9B-904A-4702-AEE5-9A433840CB28}" type="pres">
      <dgm:prSet presAssocID="{C6402F1D-CF95-410C-B831-685E19CE61CE}" presName="wedge3" presStyleLbl="node1" presStyleIdx="2" presStyleCnt="5"/>
      <dgm:spPr/>
    </dgm:pt>
    <dgm:pt modelId="{1FF0ABC3-3981-4EF3-B623-C960742766CB}" type="pres">
      <dgm:prSet presAssocID="{C6402F1D-CF95-410C-B831-685E19CE61CE}" presName="dummy3a" presStyleCnt="0"/>
      <dgm:spPr/>
    </dgm:pt>
    <dgm:pt modelId="{E69EE06C-A090-4396-BBE8-17899AF4335E}" type="pres">
      <dgm:prSet presAssocID="{C6402F1D-CF95-410C-B831-685E19CE61CE}" presName="dummy3b" presStyleCnt="0"/>
      <dgm:spPr/>
    </dgm:pt>
    <dgm:pt modelId="{0C388011-0C22-4E6C-BF98-73AF3B4B5C64}" type="pres">
      <dgm:prSet presAssocID="{C6402F1D-CF95-410C-B831-685E19CE61C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4FBEF9E-5A98-4789-9463-D9FC148B72A4}" type="pres">
      <dgm:prSet presAssocID="{C6402F1D-CF95-410C-B831-685E19CE61CE}" presName="wedge4" presStyleLbl="node1" presStyleIdx="3" presStyleCnt="5"/>
      <dgm:spPr/>
    </dgm:pt>
    <dgm:pt modelId="{E3FE4471-3476-45AF-BA9B-F9B1C85F34F2}" type="pres">
      <dgm:prSet presAssocID="{C6402F1D-CF95-410C-B831-685E19CE61CE}" presName="dummy4a" presStyleCnt="0"/>
      <dgm:spPr/>
    </dgm:pt>
    <dgm:pt modelId="{3486F3C5-4BB6-4D82-BF85-011C1A895BE7}" type="pres">
      <dgm:prSet presAssocID="{C6402F1D-CF95-410C-B831-685E19CE61CE}" presName="dummy4b" presStyleCnt="0"/>
      <dgm:spPr/>
    </dgm:pt>
    <dgm:pt modelId="{1DE7DBD3-7449-4550-AFB1-AB8C3E625C4C}" type="pres">
      <dgm:prSet presAssocID="{C6402F1D-CF95-410C-B831-685E19CE61C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66A304E-572C-41AC-991D-52B5B6701D7E}" type="pres">
      <dgm:prSet presAssocID="{C6402F1D-CF95-410C-B831-685E19CE61CE}" presName="wedge5" presStyleLbl="node1" presStyleIdx="4" presStyleCnt="5"/>
      <dgm:spPr/>
    </dgm:pt>
    <dgm:pt modelId="{F0BB1C96-FD47-46EE-89CF-97C674285B3C}" type="pres">
      <dgm:prSet presAssocID="{C6402F1D-CF95-410C-B831-685E19CE61CE}" presName="dummy5a" presStyleCnt="0"/>
      <dgm:spPr/>
    </dgm:pt>
    <dgm:pt modelId="{5FD2F42A-0FCA-4A9C-BE19-087FE19C81B5}" type="pres">
      <dgm:prSet presAssocID="{C6402F1D-CF95-410C-B831-685E19CE61CE}" presName="dummy5b" presStyleCnt="0"/>
      <dgm:spPr/>
    </dgm:pt>
    <dgm:pt modelId="{697D84B7-27CB-42F4-A8AE-4EA26212C14F}" type="pres">
      <dgm:prSet presAssocID="{C6402F1D-CF95-410C-B831-685E19CE61C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D6BDFE35-771E-4E45-A109-F1CFB42B7274}" type="pres">
      <dgm:prSet presAssocID="{3B5FB6C7-FCA8-47A9-B788-FDBBCF35771C}" presName="arrowWedge1" presStyleLbl="fgSibTrans2D1" presStyleIdx="0" presStyleCnt="5"/>
      <dgm:spPr/>
    </dgm:pt>
    <dgm:pt modelId="{F20516CC-BF48-490F-945D-82232224F4AB}" type="pres">
      <dgm:prSet presAssocID="{F6F64F6F-ED4F-4A7B-A77E-E23CAD591FDA}" presName="arrowWedge2" presStyleLbl="fgSibTrans2D1" presStyleIdx="1" presStyleCnt="5"/>
      <dgm:spPr/>
    </dgm:pt>
    <dgm:pt modelId="{8B010210-2A13-465B-BAF6-14ABE1924B9B}" type="pres">
      <dgm:prSet presAssocID="{1374D15B-79D2-4BA2-AA26-B93B21EFEFFD}" presName="arrowWedge3" presStyleLbl="fgSibTrans2D1" presStyleIdx="2" presStyleCnt="5"/>
      <dgm:spPr/>
    </dgm:pt>
    <dgm:pt modelId="{D16B79AC-DD92-4808-8612-D24DC3A1EFD0}" type="pres">
      <dgm:prSet presAssocID="{871CCE1E-250D-4AF4-B0BD-10D5064CFF99}" presName="arrowWedge4" presStyleLbl="fgSibTrans2D1" presStyleIdx="3" presStyleCnt="5"/>
      <dgm:spPr/>
    </dgm:pt>
    <dgm:pt modelId="{A21FAE95-76FF-4E0B-89DA-166A3B0A993D}" type="pres">
      <dgm:prSet presAssocID="{DE8545EB-338E-4902-A86B-9A221E15776A}" presName="arrowWedge5" presStyleLbl="fgSibTrans2D1" presStyleIdx="4" presStyleCnt="5"/>
      <dgm:spPr/>
    </dgm:pt>
  </dgm:ptLst>
  <dgm:cxnLst>
    <dgm:cxn modelId="{9C85690D-433D-488F-8D23-7A0E24AA5ADA}" type="presOf" srcId="{CEBD32CE-DA67-4F73-8016-3B26F2096CD5}" destId="{BB2CCC7F-2114-48A7-9A63-F380C303D40B}" srcOrd="1" destOrd="0" presId="urn:microsoft.com/office/officeart/2005/8/layout/cycle8"/>
    <dgm:cxn modelId="{F6B56321-9536-4DAF-82F1-031641E9260A}" type="presOf" srcId="{B982908A-65A2-4A11-9EE5-4C2C04194B25}" destId="{0C388011-0C22-4E6C-BF98-73AF3B4B5C64}" srcOrd="1" destOrd="0" presId="urn:microsoft.com/office/officeart/2005/8/layout/cycle8"/>
    <dgm:cxn modelId="{28343825-0FC8-47A0-B34C-E33EA486C7EF}" srcId="{C6402F1D-CF95-410C-B831-685E19CE61CE}" destId="{CEBD32CE-DA67-4F73-8016-3B26F2096CD5}" srcOrd="0" destOrd="0" parTransId="{820E151C-7DE8-4C64-B501-7B2C0654DD84}" sibTransId="{3B5FB6C7-FCA8-47A9-B788-FDBBCF35771C}"/>
    <dgm:cxn modelId="{E4F18231-8B91-40CC-9430-DB5445D4C359}" srcId="{C6402F1D-CF95-410C-B831-685E19CE61CE}" destId="{C7D04214-F95D-4E25-BA4A-F3D081EE0ECB}" srcOrd="3" destOrd="0" parTransId="{4F371966-205E-4DDC-9533-52C43DC87ABB}" sibTransId="{871CCE1E-250D-4AF4-B0BD-10D5064CFF99}"/>
    <dgm:cxn modelId="{B470AB3B-0EF1-4CC2-86C9-1E39263DCC7D}" type="presOf" srcId="{BC7BDA9D-4910-4B81-8C27-327372FC47DE}" destId="{B4304B7C-2B65-495D-9977-B340DCF9AD3C}" srcOrd="1" destOrd="0" presId="urn:microsoft.com/office/officeart/2005/8/layout/cycle8"/>
    <dgm:cxn modelId="{47DADD40-FEEF-4306-8BFA-28F6B580FD7E}" type="presOf" srcId="{C6402F1D-CF95-410C-B831-685E19CE61CE}" destId="{CA619A37-E494-4EEE-88DD-59B921487363}" srcOrd="0" destOrd="0" presId="urn:microsoft.com/office/officeart/2005/8/layout/cycle8"/>
    <dgm:cxn modelId="{2697FA45-D754-4D9E-9A51-6C65EF236772}" type="presOf" srcId="{97AB360B-8A6D-4C7F-BC04-049B8BBBCEC8}" destId="{666A304E-572C-41AC-991D-52B5B6701D7E}" srcOrd="0" destOrd="0" presId="urn:microsoft.com/office/officeart/2005/8/layout/cycle8"/>
    <dgm:cxn modelId="{A3C41B48-C6FA-4AB6-BECD-2EB5298F13A1}" type="presOf" srcId="{97AB360B-8A6D-4C7F-BC04-049B8BBBCEC8}" destId="{697D84B7-27CB-42F4-A8AE-4EA26212C14F}" srcOrd="1" destOrd="0" presId="urn:microsoft.com/office/officeart/2005/8/layout/cycle8"/>
    <dgm:cxn modelId="{1CE75A4D-244F-48A9-83D3-9D7253EF2387}" type="presOf" srcId="{C7D04214-F95D-4E25-BA4A-F3D081EE0ECB}" destId="{1DE7DBD3-7449-4550-AFB1-AB8C3E625C4C}" srcOrd="1" destOrd="0" presId="urn:microsoft.com/office/officeart/2005/8/layout/cycle8"/>
    <dgm:cxn modelId="{3C28A471-3D99-4991-A5D0-36D1810D2CB9}" type="presOf" srcId="{CEBD32CE-DA67-4F73-8016-3B26F2096CD5}" destId="{EEE8C41B-291D-4748-AB63-F2067CE00804}" srcOrd="0" destOrd="0" presId="urn:microsoft.com/office/officeart/2005/8/layout/cycle8"/>
    <dgm:cxn modelId="{AE26D899-158B-45AF-8E71-5D445C60BA96}" srcId="{C6402F1D-CF95-410C-B831-685E19CE61CE}" destId="{97AB360B-8A6D-4C7F-BC04-049B8BBBCEC8}" srcOrd="4" destOrd="0" parTransId="{0CF75A65-06D2-4D55-AECF-9BC1C5AB8377}" sibTransId="{DE8545EB-338E-4902-A86B-9A221E15776A}"/>
    <dgm:cxn modelId="{06566CA0-278E-493E-A8F1-9B716B2E6CF6}" type="presOf" srcId="{BC7BDA9D-4910-4B81-8C27-327372FC47DE}" destId="{4208F59E-D3D0-4017-AC7F-44159DAA9002}" srcOrd="0" destOrd="0" presId="urn:microsoft.com/office/officeart/2005/8/layout/cycle8"/>
    <dgm:cxn modelId="{F4F0DCB9-3375-45E2-88B2-A3F485210CEB}" type="presOf" srcId="{B982908A-65A2-4A11-9EE5-4C2C04194B25}" destId="{3C325F9B-904A-4702-AEE5-9A433840CB28}" srcOrd="0" destOrd="0" presId="urn:microsoft.com/office/officeart/2005/8/layout/cycle8"/>
    <dgm:cxn modelId="{8A1385BB-88B1-4437-A67D-E1D6CD05A763}" srcId="{C6402F1D-CF95-410C-B831-685E19CE61CE}" destId="{BC7BDA9D-4910-4B81-8C27-327372FC47DE}" srcOrd="1" destOrd="0" parTransId="{FA1186F7-97DE-4C8B-9B1C-1766A4746E35}" sibTransId="{F6F64F6F-ED4F-4A7B-A77E-E23CAD591FDA}"/>
    <dgm:cxn modelId="{401232FE-6216-4B1F-8248-3E38867D03A1}" srcId="{C6402F1D-CF95-410C-B831-685E19CE61CE}" destId="{B982908A-65A2-4A11-9EE5-4C2C04194B25}" srcOrd="2" destOrd="0" parTransId="{515AEA43-E65C-4806-A211-9DA3DF6003EA}" sibTransId="{1374D15B-79D2-4BA2-AA26-B93B21EFEFFD}"/>
    <dgm:cxn modelId="{236A77FF-279D-48F5-98C5-932E5E5F4010}" type="presOf" srcId="{C7D04214-F95D-4E25-BA4A-F3D081EE0ECB}" destId="{A4FBEF9E-5A98-4789-9463-D9FC148B72A4}" srcOrd="0" destOrd="0" presId="urn:microsoft.com/office/officeart/2005/8/layout/cycle8"/>
    <dgm:cxn modelId="{BB36A4B8-E3D2-449E-BC3D-E8E1629675C0}" type="presParOf" srcId="{CA619A37-E494-4EEE-88DD-59B921487363}" destId="{EEE8C41B-291D-4748-AB63-F2067CE00804}" srcOrd="0" destOrd="0" presId="urn:microsoft.com/office/officeart/2005/8/layout/cycle8"/>
    <dgm:cxn modelId="{379B39AF-B5EE-412D-85D7-7FD1674F969E}" type="presParOf" srcId="{CA619A37-E494-4EEE-88DD-59B921487363}" destId="{AC7F6395-0819-4DF2-9FB7-16A3CABEA146}" srcOrd="1" destOrd="0" presId="urn:microsoft.com/office/officeart/2005/8/layout/cycle8"/>
    <dgm:cxn modelId="{3AC417CF-4890-477C-AC61-C64CE811F30C}" type="presParOf" srcId="{CA619A37-E494-4EEE-88DD-59B921487363}" destId="{EFB45ADC-2DD0-44FF-B6E8-3180A77122E2}" srcOrd="2" destOrd="0" presId="urn:microsoft.com/office/officeart/2005/8/layout/cycle8"/>
    <dgm:cxn modelId="{DCB290F9-12BE-4A0B-A219-8F1AC8798573}" type="presParOf" srcId="{CA619A37-E494-4EEE-88DD-59B921487363}" destId="{BB2CCC7F-2114-48A7-9A63-F380C303D40B}" srcOrd="3" destOrd="0" presId="urn:microsoft.com/office/officeart/2005/8/layout/cycle8"/>
    <dgm:cxn modelId="{AC4BB5BA-99E4-4FA7-AF08-E35586BE0F5E}" type="presParOf" srcId="{CA619A37-E494-4EEE-88DD-59B921487363}" destId="{4208F59E-D3D0-4017-AC7F-44159DAA9002}" srcOrd="4" destOrd="0" presId="urn:microsoft.com/office/officeart/2005/8/layout/cycle8"/>
    <dgm:cxn modelId="{0BE2C918-50B0-4FFD-A54D-0FC0ED162BCB}" type="presParOf" srcId="{CA619A37-E494-4EEE-88DD-59B921487363}" destId="{693AEB85-1478-4682-B1C2-6C82D9C5143B}" srcOrd="5" destOrd="0" presId="urn:microsoft.com/office/officeart/2005/8/layout/cycle8"/>
    <dgm:cxn modelId="{2E933233-66A0-473A-9119-3BFECA6C0DD9}" type="presParOf" srcId="{CA619A37-E494-4EEE-88DD-59B921487363}" destId="{476AD237-573C-4B6D-886E-8BA4281E38BA}" srcOrd="6" destOrd="0" presId="urn:microsoft.com/office/officeart/2005/8/layout/cycle8"/>
    <dgm:cxn modelId="{29343289-B3E6-48CE-9F1F-7722576F25E5}" type="presParOf" srcId="{CA619A37-E494-4EEE-88DD-59B921487363}" destId="{B4304B7C-2B65-495D-9977-B340DCF9AD3C}" srcOrd="7" destOrd="0" presId="urn:microsoft.com/office/officeart/2005/8/layout/cycle8"/>
    <dgm:cxn modelId="{0351FA97-26E0-4B87-A568-54EEDB9B296D}" type="presParOf" srcId="{CA619A37-E494-4EEE-88DD-59B921487363}" destId="{3C325F9B-904A-4702-AEE5-9A433840CB28}" srcOrd="8" destOrd="0" presId="urn:microsoft.com/office/officeart/2005/8/layout/cycle8"/>
    <dgm:cxn modelId="{A7C93B85-F6A9-40A2-92DC-3B706F4D6522}" type="presParOf" srcId="{CA619A37-E494-4EEE-88DD-59B921487363}" destId="{1FF0ABC3-3981-4EF3-B623-C960742766CB}" srcOrd="9" destOrd="0" presId="urn:microsoft.com/office/officeart/2005/8/layout/cycle8"/>
    <dgm:cxn modelId="{36CCAD12-E1C8-4C40-811F-A3999DDCB0ED}" type="presParOf" srcId="{CA619A37-E494-4EEE-88DD-59B921487363}" destId="{E69EE06C-A090-4396-BBE8-17899AF4335E}" srcOrd="10" destOrd="0" presId="urn:microsoft.com/office/officeart/2005/8/layout/cycle8"/>
    <dgm:cxn modelId="{FC1FC1B5-5783-4F65-9CED-D4CB856142C4}" type="presParOf" srcId="{CA619A37-E494-4EEE-88DD-59B921487363}" destId="{0C388011-0C22-4E6C-BF98-73AF3B4B5C64}" srcOrd="11" destOrd="0" presId="urn:microsoft.com/office/officeart/2005/8/layout/cycle8"/>
    <dgm:cxn modelId="{F27F3A1A-2E36-4D72-AF37-080679E6A8FB}" type="presParOf" srcId="{CA619A37-E494-4EEE-88DD-59B921487363}" destId="{A4FBEF9E-5A98-4789-9463-D9FC148B72A4}" srcOrd="12" destOrd="0" presId="urn:microsoft.com/office/officeart/2005/8/layout/cycle8"/>
    <dgm:cxn modelId="{0AD45816-5BE0-4409-B7B6-A019EC6E1AAD}" type="presParOf" srcId="{CA619A37-E494-4EEE-88DD-59B921487363}" destId="{E3FE4471-3476-45AF-BA9B-F9B1C85F34F2}" srcOrd="13" destOrd="0" presId="urn:microsoft.com/office/officeart/2005/8/layout/cycle8"/>
    <dgm:cxn modelId="{20C1B3D9-82DC-4A71-90C3-BAB2C512559B}" type="presParOf" srcId="{CA619A37-E494-4EEE-88DD-59B921487363}" destId="{3486F3C5-4BB6-4D82-BF85-011C1A895BE7}" srcOrd="14" destOrd="0" presId="urn:microsoft.com/office/officeart/2005/8/layout/cycle8"/>
    <dgm:cxn modelId="{0E3063F4-B7A9-4440-AE1D-576AE2E445C6}" type="presParOf" srcId="{CA619A37-E494-4EEE-88DD-59B921487363}" destId="{1DE7DBD3-7449-4550-AFB1-AB8C3E625C4C}" srcOrd="15" destOrd="0" presId="urn:microsoft.com/office/officeart/2005/8/layout/cycle8"/>
    <dgm:cxn modelId="{5C9D74E0-591E-4DED-A8A6-A9AD15016FD7}" type="presParOf" srcId="{CA619A37-E494-4EEE-88DD-59B921487363}" destId="{666A304E-572C-41AC-991D-52B5B6701D7E}" srcOrd="16" destOrd="0" presId="urn:microsoft.com/office/officeart/2005/8/layout/cycle8"/>
    <dgm:cxn modelId="{EC737716-4909-4717-A37A-142F889FD9C7}" type="presParOf" srcId="{CA619A37-E494-4EEE-88DD-59B921487363}" destId="{F0BB1C96-FD47-46EE-89CF-97C674285B3C}" srcOrd="17" destOrd="0" presId="urn:microsoft.com/office/officeart/2005/8/layout/cycle8"/>
    <dgm:cxn modelId="{3A6D9A3F-2A20-42B1-B136-87753CCA7AEB}" type="presParOf" srcId="{CA619A37-E494-4EEE-88DD-59B921487363}" destId="{5FD2F42A-0FCA-4A9C-BE19-087FE19C81B5}" srcOrd="18" destOrd="0" presId="urn:microsoft.com/office/officeart/2005/8/layout/cycle8"/>
    <dgm:cxn modelId="{14D25B03-7C4E-4EF3-8846-9CA20FB5002B}" type="presParOf" srcId="{CA619A37-E494-4EEE-88DD-59B921487363}" destId="{697D84B7-27CB-42F4-A8AE-4EA26212C14F}" srcOrd="19" destOrd="0" presId="urn:microsoft.com/office/officeart/2005/8/layout/cycle8"/>
    <dgm:cxn modelId="{567222B0-1EFF-49C6-90B7-9B4374B4775C}" type="presParOf" srcId="{CA619A37-E494-4EEE-88DD-59B921487363}" destId="{D6BDFE35-771E-4E45-A109-F1CFB42B7274}" srcOrd="20" destOrd="0" presId="urn:microsoft.com/office/officeart/2005/8/layout/cycle8"/>
    <dgm:cxn modelId="{23D0336B-A361-4FC5-87DE-E20E0EA328D2}" type="presParOf" srcId="{CA619A37-E494-4EEE-88DD-59B921487363}" destId="{F20516CC-BF48-490F-945D-82232224F4AB}" srcOrd="21" destOrd="0" presId="urn:microsoft.com/office/officeart/2005/8/layout/cycle8"/>
    <dgm:cxn modelId="{E43849A8-1961-45D1-B32C-2E48E0DDC07B}" type="presParOf" srcId="{CA619A37-E494-4EEE-88DD-59B921487363}" destId="{8B010210-2A13-465B-BAF6-14ABE1924B9B}" srcOrd="22" destOrd="0" presId="urn:microsoft.com/office/officeart/2005/8/layout/cycle8"/>
    <dgm:cxn modelId="{20B15774-55C0-47DF-991C-CDD616E9AF0C}" type="presParOf" srcId="{CA619A37-E494-4EEE-88DD-59B921487363}" destId="{D16B79AC-DD92-4808-8612-D24DC3A1EFD0}" srcOrd="23" destOrd="0" presId="urn:microsoft.com/office/officeart/2005/8/layout/cycle8"/>
    <dgm:cxn modelId="{74319639-E3F5-4116-82E6-319F7D12A143}" type="presParOf" srcId="{CA619A37-E494-4EEE-88DD-59B921487363}" destId="{A21FAE95-76FF-4E0B-89DA-166A3B0A993D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8C41B-291D-4748-AB63-F2067CE00804}">
      <dsp:nvSpPr>
        <dsp:cNvPr id="0" name=""/>
        <dsp:cNvSpPr/>
      </dsp:nvSpPr>
      <dsp:spPr>
        <a:xfrm>
          <a:off x="2267301" y="280157"/>
          <a:ext cx="3801808" cy="3801808"/>
        </a:xfrm>
        <a:prstGeom prst="pie">
          <a:avLst>
            <a:gd name="adj1" fmla="val 16200000"/>
            <a:gd name="adj2" fmla="val 2052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Vision</a:t>
          </a:r>
        </a:p>
      </dsp:txBody>
      <dsp:txXfrm>
        <a:off x="4250578" y="919223"/>
        <a:ext cx="1222010" cy="814673"/>
      </dsp:txXfrm>
    </dsp:sp>
    <dsp:sp modelId="{4208F59E-D3D0-4017-AC7F-44159DAA9002}">
      <dsp:nvSpPr>
        <dsp:cNvPr id="0" name=""/>
        <dsp:cNvSpPr/>
      </dsp:nvSpPr>
      <dsp:spPr>
        <a:xfrm>
          <a:off x="2299888" y="381538"/>
          <a:ext cx="3801808" cy="3801808"/>
        </a:xfrm>
        <a:prstGeom prst="pie">
          <a:avLst>
            <a:gd name="adj1" fmla="val 20520000"/>
            <a:gd name="adj2" fmla="val 324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Effort</a:t>
          </a:r>
        </a:p>
      </dsp:txBody>
      <dsp:txXfrm>
        <a:off x="4748434" y="2118603"/>
        <a:ext cx="1131490" cy="905192"/>
      </dsp:txXfrm>
    </dsp:sp>
    <dsp:sp modelId="{3C325F9B-904A-4702-AEE5-9A433840CB28}">
      <dsp:nvSpPr>
        <dsp:cNvPr id="0" name=""/>
        <dsp:cNvSpPr/>
      </dsp:nvSpPr>
      <dsp:spPr>
        <a:xfrm>
          <a:off x="2213895" y="443996"/>
          <a:ext cx="3801808" cy="3801808"/>
        </a:xfrm>
        <a:prstGeom prst="pie">
          <a:avLst>
            <a:gd name="adj1" fmla="val 3240000"/>
            <a:gd name="adj2" fmla="val 756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Systems</a:t>
          </a:r>
        </a:p>
      </dsp:txBody>
      <dsp:txXfrm>
        <a:off x="3571684" y="3114315"/>
        <a:ext cx="1086231" cy="995711"/>
      </dsp:txXfrm>
    </dsp:sp>
    <dsp:sp modelId="{A4FBEF9E-5A98-4789-9463-D9FC148B72A4}">
      <dsp:nvSpPr>
        <dsp:cNvPr id="0" name=""/>
        <dsp:cNvSpPr/>
      </dsp:nvSpPr>
      <dsp:spPr>
        <a:xfrm>
          <a:off x="2127902" y="381538"/>
          <a:ext cx="3801808" cy="3801808"/>
        </a:xfrm>
        <a:prstGeom prst="pie">
          <a:avLst>
            <a:gd name="adj1" fmla="val 7560000"/>
            <a:gd name="adj2" fmla="val 1188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Practice</a:t>
          </a:r>
        </a:p>
      </dsp:txBody>
      <dsp:txXfrm>
        <a:off x="2349674" y="2118603"/>
        <a:ext cx="1131490" cy="905192"/>
      </dsp:txXfrm>
    </dsp:sp>
    <dsp:sp modelId="{666A304E-572C-41AC-991D-52B5B6701D7E}">
      <dsp:nvSpPr>
        <dsp:cNvPr id="0" name=""/>
        <dsp:cNvSpPr/>
      </dsp:nvSpPr>
      <dsp:spPr>
        <a:xfrm>
          <a:off x="2160489" y="280157"/>
          <a:ext cx="3801808" cy="3801808"/>
        </a:xfrm>
        <a:prstGeom prst="pie">
          <a:avLst>
            <a:gd name="adj1" fmla="val 11880000"/>
            <a:gd name="adj2" fmla="val 1620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Attitude</a:t>
          </a:r>
        </a:p>
      </dsp:txBody>
      <dsp:txXfrm>
        <a:off x="2757011" y="919223"/>
        <a:ext cx="1222010" cy="814673"/>
      </dsp:txXfrm>
    </dsp:sp>
    <dsp:sp modelId="{D6BDFE35-771E-4E45-A109-F1CFB42B7274}">
      <dsp:nvSpPr>
        <dsp:cNvPr id="0" name=""/>
        <dsp:cNvSpPr/>
      </dsp:nvSpPr>
      <dsp:spPr>
        <a:xfrm>
          <a:off x="2031772" y="44807"/>
          <a:ext cx="4272509" cy="427250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516CC-BF48-490F-945D-82232224F4AB}">
      <dsp:nvSpPr>
        <dsp:cNvPr id="0" name=""/>
        <dsp:cNvSpPr/>
      </dsp:nvSpPr>
      <dsp:spPr>
        <a:xfrm>
          <a:off x="2064801" y="146155"/>
          <a:ext cx="4272509" cy="427250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10210-2A13-465B-BAF6-14ABE1924B9B}">
      <dsp:nvSpPr>
        <dsp:cNvPr id="0" name=""/>
        <dsp:cNvSpPr/>
      </dsp:nvSpPr>
      <dsp:spPr>
        <a:xfrm>
          <a:off x="1978545" y="208804"/>
          <a:ext cx="4272509" cy="427250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B79AC-DD92-4808-8612-D24DC3A1EFD0}">
      <dsp:nvSpPr>
        <dsp:cNvPr id="0" name=""/>
        <dsp:cNvSpPr/>
      </dsp:nvSpPr>
      <dsp:spPr>
        <a:xfrm>
          <a:off x="1892289" y="146155"/>
          <a:ext cx="4272509" cy="427250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FAE95-76FF-4E0B-89DA-166A3B0A993D}">
      <dsp:nvSpPr>
        <dsp:cNvPr id="0" name=""/>
        <dsp:cNvSpPr/>
      </dsp:nvSpPr>
      <dsp:spPr>
        <a:xfrm>
          <a:off x="1925318" y="44807"/>
          <a:ext cx="4272509" cy="427250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8C41B-291D-4748-AB63-F2067CE00804}">
      <dsp:nvSpPr>
        <dsp:cNvPr id="0" name=""/>
        <dsp:cNvSpPr/>
      </dsp:nvSpPr>
      <dsp:spPr>
        <a:xfrm>
          <a:off x="2267301" y="280157"/>
          <a:ext cx="3801808" cy="3801808"/>
        </a:xfrm>
        <a:prstGeom prst="pie">
          <a:avLst>
            <a:gd name="adj1" fmla="val 16200000"/>
            <a:gd name="adj2" fmla="val 2052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Vision</a:t>
          </a:r>
        </a:p>
      </dsp:txBody>
      <dsp:txXfrm>
        <a:off x="4250578" y="919223"/>
        <a:ext cx="1222010" cy="814673"/>
      </dsp:txXfrm>
    </dsp:sp>
    <dsp:sp modelId="{4208F59E-D3D0-4017-AC7F-44159DAA9002}">
      <dsp:nvSpPr>
        <dsp:cNvPr id="0" name=""/>
        <dsp:cNvSpPr/>
      </dsp:nvSpPr>
      <dsp:spPr>
        <a:xfrm>
          <a:off x="2299888" y="381538"/>
          <a:ext cx="3801808" cy="3801808"/>
        </a:xfrm>
        <a:prstGeom prst="pie">
          <a:avLst>
            <a:gd name="adj1" fmla="val 20520000"/>
            <a:gd name="adj2" fmla="val 324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Effort</a:t>
          </a:r>
        </a:p>
      </dsp:txBody>
      <dsp:txXfrm>
        <a:off x="4748434" y="2118603"/>
        <a:ext cx="1131490" cy="905192"/>
      </dsp:txXfrm>
    </dsp:sp>
    <dsp:sp modelId="{3C325F9B-904A-4702-AEE5-9A433840CB28}">
      <dsp:nvSpPr>
        <dsp:cNvPr id="0" name=""/>
        <dsp:cNvSpPr/>
      </dsp:nvSpPr>
      <dsp:spPr>
        <a:xfrm>
          <a:off x="2213895" y="443996"/>
          <a:ext cx="3801808" cy="3801808"/>
        </a:xfrm>
        <a:prstGeom prst="pie">
          <a:avLst>
            <a:gd name="adj1" fmla="val 3240000"/>
            <a:gd name="adj2" fmla="val 756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Systems</a:t>
          </a:r>
        </a:p>
      </dsp:txBody>
      <dsp:txXfrm>
        <a:off x="3571684" y="3114315"/>
        <a:ext cx="1086231" cy="995711"/>
      </dsp:txXfrm>
    </dsp:sp>
    <dsp:sp modelId="{A4FBEF9E-5A98-4789-9463-D9FC148B72A4}">
      <dsp:nvSpPr>
        <dsp:cNvPr id="0" name=""/>
        <dsp:cNvSpPr/>
      </dsp:nvSpPr>
      <dsp:spPr>
        <a:xfrm>
          <a:off x="2127902" y="381538"/>
          <a:ext cx="3801808" cy="3801808"/>
        </a:xfrm>
        <a:prstGeom prst="pie">
          <a:avLst>
            <a:gd name="adj1" fmla="val 7560000"/>
            <a:gd name="adj2" fmla="val 1188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Practice</a:t>
          </a:r>
        </a:p>
      </dsp:txBody>
      <dsp:txXfrm>
        <a:off x="2349674" y="2118603"/>
        <a:ext cx="1131490" cy="905192"/>
      </dsp:txXfrm>
    </dsp:sp>
    <dsp:sp modelId="{666A304E-572C-41AC-991D-52B5B6701D7E}">
      <dsp:nvSpPr>
        <dsp:cNvPr id="0" name=""/>
        <dsp:cNvSpPr/>
      </dsp:nvSpPr>
      <dsp:spPr>
        <a:xfrm>
          <a:off x="2160489" y="280157"/>
          <a:ext cx="3801808" cy="3801808"/>
        </a:xfrm>
        <a:prstGeom prst="pie">
          <a:avLst>
            <a:gd name="adj1" fmla="val 11880000"/>
            <a:gd name="adj2" fmla="val 1620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Attitude</a:t>
          </a:r>
        </a:p>
      </dsp:txBody>
      <dsp:txXfrm>
        <a:off x="2757011" y="919223"/>
        <a:ext cx="1222010" cy="814673"/>
      </dsp:txXfrm>
    </dsp:sp>
    <dsp:sp modelId="{D6BDFE35-771E-4E45-A109-F1CFB42B7274}">
      <dsp:nvSpPr>
        <dsp:cNvPr id="0" name=""/>
        <dsp:cNvSpPr/>
      </dsp:nvSpPr>
      <dsp:spPr>
        <a:xfrm>
          <a:off x="2031772" y="44807"/>
          <a:ext cx="4272509" cy="427250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516CC-BF48-490F-945D-82232224F4AB}">
      <dsp:nvSpPr>
        <dsp:cNvPr id="0" name=""/>
        <dsp:cNvSpPr/>
      </dsp:nvSpPr>
      <dsp:spPr>
        <a:xfrm>
          <a:off x="2064801" y="146155"/>
          <a:ext cx="4272509" cy="427250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10210-2A13-465B-BAF6-14ABE1924B9B}">
      <dsp:nvSpPr>
        <dsp:cNvPr id="0" name=""/>
        <dsp:cNvSpPr/>
      </dsp:nvSpPr>
      <dsp:spPr>
        <a:xfrm>
          <a:off x="1978545" y="208804"/>
          <a:ext cx="4272509" cy="427250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B79AC-DD92-4808-8612-D24DC3A1EFD0}">
      <dsp:nvSpPr>
        <dsp:cNvPr id="0" name=""/>
        <dsp:cNvSpPr/>
      </dsp:nvSpPr>
      <dsp:spPr>
        <a:xfrm>
          <a:off x="1892289" y="146155"/>
          <a:ext cx="4272509" cy="427250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FAE95-76FF-4E0B-89DA-166A3B0A993D}">
      <dsp:nvSpPr>
        <dsp:cNvPr id="0" name=""/>
        <dsp:cNvSpPr/>
      </dsp:nvSpPr>
      <dsp:spPr>
        <a:xfrm>
          <a:off x="1925318" y="44807"/>
          <a:ext cx="4272509" cy="427250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8C41B-291D-4748-AB63-F2067CE00804}">
      <dsp:nvSpPr>
        <dsp:cNvPr id="0" name=""/>
        <dsp:cNvSpPr/>
      </dsp:nvSpPr>
      <dsp:spPr>
        <a:xfrm>
          <a:off x="2267301" y="280157"/>
          <a:ext cx="3801808" cy="3801808"/>
        </a:xfrm>
        <a:prstGeom prst="pie">
          <a:avLst>
            <a:gd name="adj1" fmla="val 16200000"/>
            <a:gd name="adj2" fmla="val 2052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Vision</a:t>
          </a:r>
        </a:p>
      </dsp:txBody>
      <dsp:txXfrm>
        <a:off x="4250578" y="919223"/>
        <a:ext cx="1222010" cy="814673"/>
      </dsp:txXfrm>
    </dsp:sp>
    <dsp:sp modelId="{4208F59E-D3D0-4017-AC7F-44159DAA9002}">
      <dsp:nvSpPr>
        <dsp:cNvPr id="0" name=""/>
        <dsp:cNvSpPr/>
      </dsp:nvSpPr>
      <dsp:spPr>
        <a:xfrm>
          <a:off x="2299888" y="381538"/>
          <a:ext cx="3801808" cy="3801808"/>
        </a:xfrm>
        <a:prstGeom prst="pie">
          <a:avLst>
            <a:gd name="adj1" fmla="val 20520000"/>
            <a:gd name="adj2" fmla="val 324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Effort</a:t>
          </a:r>
        </a:p>
      </dsp:txBody>
      <dsp:txXfrm>
        <a:off x="4748434" y="2118603"/>
        <a:ext cx="1131490" cy="905192"/>
      </dsp:txXfrm>
    </dsp:sp>
    <dsp:sp modelId="{3C325F9B-904A-4702-AEE5-9A433840CB28}">
      <dsp:nvSpPr>
        <dsp:cNvPr id="0" name=""/>
        <dsp:cNvSpPr/>
      </dsp:nvSpPr>
      <dsp:spPr>
        <a:xfrm>
          <a:off x="2213895" y="443996"/>
          <a:ext cx="3801808" cy="3801808"/>
        </a:xfrm>
        <a:prstGeom prst="pie">
          <a:avLst>
            <a:gd name="adj1" fmla="val 3240000"/>
            <a:gd name="adj2" fmla="val 756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Systems</a:t>
          </a:r>
        </a:p>
      </dsp:txBody>
      <dsp:txXfrm>
        <a:off x="3571684" y="3114315"/>
        <a:ext cx="1086231" cy="995711"/>
      </dsp:txXfrm>
    </dsp:sp>
    <dsp:sp modelId="{A4FBEF9E-5A98-4789-9463-D9FC148B72A4}">
      <dsp:nvSpPr>
        <dsp:cNvPr id="0" name=""/>
        <dsp:cNvSpPr/>
      </dsp:nvSpPr>
      <dsp:spPr>
        <a:xfrm>
          <a:off x="2127902" y="381538"/>
          <a:ext cx="3801808" cy="3801808"/>
        </a:xfrm>
        <a:prstGeom prst="pie">
          <a:avLst>
            <a:gd name="adj1" fmla="val 7560000"/>
            <a:gd name="adj2" fmla="val 1188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Practice</a:t>
          </a:r>
        </a:p>
      </dsp:txBody>
      <dsp:txXfrm>
        <a:off x="2349674" y="2118603"/>
        <a:ext cx="1131490" cy="905192"/>
      </dsp:txXfrm>
    </dsp:sp>
    <dsp:sp modelId="{666A304E-572C-41AC-991D-52B5B6701D7E}">
      <dsp:nvSpPr>
        <dsp:cNvPr id="0" name=""/>
        <dsp:cNvSpPr/>
      </dsp:nvSpPr>
      <dsp:spPr>
        <a:xfrm>
          <a:off x="2160489" y="280157"/>
          <a:ext cx="3801808" cy="3801808"/>
        </a:xfrm>
        <a:prstGeom prst="pie">
          <a:avLst>
            <a:gd name="adj1" fmla="val 11880000"/>
            <a:gd name="adj2" fmla="val 1620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Attitude</a:t>
          </a:r>
        </a:p>
      </dsp:txBody>
      <dsp:txXfrm>
        <a:off x="2757011" y="919223"/>
        <a:ext cx="1222010" cy="814673"/>
      </dsp:txXfrm>
    </dsp:sp>
    <dsp:sp modelId="{D6BDFE35-771E-4E45-A109-F1CFB42B7274}">
      <dsp:nvSpPr>
        <dsp:cNvPr id="0" name=""/>
        <dsp:cNvSpPr/>
      </dsp:nvSpPr>
      <dsp:spPr>
        <a:xfrm>
          <a:off x="2031772" y="44807"/>
          <a:ext cx="4272509" cy="427250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516CC-BF48-490F-945D-82232224F4AB}">
      <dsp:nvSpPr>
        <dsp:cNvPr id="0" name=""/>
        <dsp:cNvSpPr/>
      </dsp:nvSpPr>
      <dsp:spPr>
        <a:xfrm>
          <a:off x="2064801" y="146155"/>
          <a:ext cx="4272509" cy="427250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10210-2A13-465B-BAF6-14ABE1924B9B}">
      <dsp:nvSpPr>
        <dsp:cNvPr id="0" name=""/>
        <dsp:cNvSpPr/>
      </dsp:nvSpPr>
      <dsp:spPr>
        <a:xfrm>
          <a:off x="1978545" y="208804"/>
          <a:ext cx="4272509" cy="427250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B79AC-DD92-4808-8612-D24DC3A1EFD0}">
      <dsp:nvSpPr>
        <dsp:cNvPr id="0" name=""/>
        <dsp:cNvSpPr/>
      </dsp:nvSpPr>
      <dsp:spPr>
        <a:xfrm>
          <a:off x="1892289" y="146155"/>
          <a:ext cx="4272509" cy="427250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FAE95-76FF-4E0B-89DA-166A3B0A993D}">
      <dsp:nvSpPr>
        <dsp:cNvPr id="0" name=""/>
        <dsp:cNvSpPr/>
      </dsp:nvSpPr>
      <dsp:spPr>
        <a:xfrm>
          <a:off x="1925318" y="44807"/>
          <a:ext cx="4272509" cy="427250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0.12376</cdr:x>
      <cdr:y>0.2706</cdr:y>
    </cdr:from>
    <cdr:to>
      <cdr:x>0.43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7859D32-663A-411F-B0F9-51D0EE22398D}"/>
            </a:ext>
          </a:extLst>
        </cdr:cNvPr>
        <cdr:cNvSpPr txBox="1"/>
      </cdr:nvSpPr>
      <cdr:spPr>
        <a:xfrm xmlns:a="http://schemas.openxmlformats.org/drawingml/2006/main">
          <a:off x="1018456" y="1274142"/>
          <a:ext cx="252028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4000" dirty="0"/>
            <a:t>Classwork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0.12376</cdr:x>
      <cdr:y>0.2706</cdr:y>
    </cdr:from>
    <cdr:to>
      <cdr:x>0.43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7859D32-663A-411F-B0F9-51D0EE22398D}"/>
            </a:ext>
          </a:extLst>
        </cdr:cNvPr>
        <cdr:cNvSpPr txBox="1"/>
      </cdr:nvSpPr>
      <cdr:spPr>
        <a:xfrm xmlns:a="http://schemas.openxmlformats.org/drawingml/2006/main">
          <a:off x="1018456" y="1274142"/>
          <a:ext cx="252028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4000" dirty="0"/>
            <a:t>Classwork</a:t>
          </a:r>
        </a:p>
      </cdr:txBody>
    </cdr:sp>
  </cdr:relSizeAnchor>
  <cdr:relSizeAnchor xmlns:cdr="http://schemas.openxmlformats.org/drawingml/2006/chartDrawing">
    <cdr:from>
      <cdr:x>0.57</cdr:x>
      <cdr:y>0.18959</cdr:y>
    </cdr:from>
    <cdr:to>
      <cdr:x>0.87624</cdr:x>
      <cdr:y>0.41899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5C4C526-8768-4D9E-9699-BD8B900B9142}"/>
            </a:ext>
          </a:extLst>
        </cdr:cNvPr>
        <cdr:cNvSpPr txBox="1"/>
      </cdr:nvSpPr>
      <cdr:spPr>
        <a:xfrm xmlns:a="http://schemas.openxmlformats.org/drawingml/2006/main">
          <a:off x="4690864" y="892697"/>
          <a:ext cx="252028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4000" dirty="0"/>
            <a:t>Reactive Study </a:t>
          </a:r>
          <a:r>
            <a:rPr lang="en-GB" sz="3200" dirty="0"/>
            <a:t>(Homework)</a:t>
          </a:r>
          <a:endParaRPr lang="en-GB" sz="4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0.12376</cdr:x>
      <cdr:y>0.2706</cdr:y>
    </cdr:from>
    <cdr:to>
      <cdr:x>0.43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7859D32-663A-411F-B0F9-51D0EE22398D}"/>
            </a:ext>
          </a:extLst>
        </cdr:cNvPr>
        <cdr:cNvSpPr txBox="1"/>
      </cdr:nvSpPr>
      <cdr:spPr>
        <a:xfrm xmlns:a="http://schemas.openxmlformats.org/drawingml/2006/main">
          <a:off x="1018456" y="1274142"/>
          <a:ext cx="252028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4000" dirty="0"/>
            <a:t>Classwork</a:t>
          </a:r>
        </a:p>
      </cdr:txBody>
    </cdr:sp>
  </cdr:relSizeAnchor>
  <cdr:relSizeAnchor xmlns:cdr="http://schemas.openxmlformats.org/drawingml/2006/chartDrawing">
    <cdr:from>
      <cdr:x>0.57</cdr:x>
      <cdr:y>0.18959</cdr:y>
    </cdr:from>
    <cdr:to>
      <cdr:x>0.87624</cdr:x>
      <cdr:y>0.41899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5C4C526-8768-4D9E-9699-BD8B900B9142}"/>
            </a:ext>
          </a:extLst>
        </cdr:cNvPr>
        <cdr:cNvSpPr txBox="1"/>
      </cdr:nvSpPr>
      <cdr:spPr>
        <a:xfrm xmlns:a="http://schemas.openxmlformats.org/drawingml/2006/main">
          <a:off x="4690864" y="892697"/>
          <a:ext cx="252028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4000" dirty="0"/>
            <a:t>Reactive Study </a:t>
          </a:r>
          <a:r>
            <a:rPr lang="en-GB" sz="3200" dirty="0"/>
            <a:t>(Homework)</a:t>
          </a:r>
          <a:endParaRPr lang="en-GB" sz="4000" dirty="0"/>
        </a:p>
      </cdr:txBody>
    </cdr:sp>
  </cdr:relSizeAnchor>
  <cdr:relSizeAnchor xmlns:cdr="http://schemas.openxmlformats.org/drawingml/2006/chartDrawing">
    <cdr:from>
      <cdr:x>0.3075</cdr:x>
      <cdr:y>0.63116</cdr:y>
    </cdr:from>
    <cdr:to>
      <cdr:x>0.7275</cdr:x>
      <cdr:y>0.86056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1759870-7FEA-4DFD-9C65-B9B9943A6F5F}"/>
            </a:ext>
          </a:extLst>
        </cdr:cNvPr>
        <cdr:cNvSpPr txBox="1"/>
      </cdr:nvSpPr>
      <cdr:spPr>
        <a:xfrm xmlns:a="http://schemas.openxmlformats.org/drawingml/2006/main">
          <a:off x="2530624" y="2971844"/>
          <a:ext cx="3456384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4000" dirty="0"/>
            <a:t>Proactive Study </a:t>
          </a:r>
          <a:r>
            <a:rPr lang="en-GB" sz="3200" dirty="0"/>
            <a:t>(Work You Set Yourself)</a:t>
          </a:r>
          <a:endParaRPr lang="en-GB" sz="4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70576-0345-4841-B786-E434764973D6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58CBE-29EB-41A7-8C02-9E73F5470D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2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9.45 – 9.50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Any </a:t>
            </a:r>
            <a:r>
              <a:rPr lang="en-GB" altLang="en-US" dirty="0" err="1"/>
              <a:t>instutition</a:t>
            </a:r>
            <a:r>
              <a:rPr lang="en-GB" altLang="en-US" dirty="0"/>
              <a:t> going from good to outstanding – will hear ‘stories’ about why the final step is impossible.  These usually come from middle leaders... Can you think of others.....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The first key to unlocking potential is recognise that these stories are not true.  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65BEE5-0478-4EC5-B243-856C6FA77119}" type="slidenum">
              <a:rPr lang="en-GB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6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55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1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A447-6539-43D9-AFC6-9680B463B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B91AD-023E-44D7-8468-93AFEF3FACF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7002-B03C-4405-A435-06A797CFF5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C874C-07F9-4426-B098-D0922A4F1BC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9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2A31A-8618-4309-9F10-F1A5DD16E5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FBD1E-B950-4701-8AED-688AA8BAF9D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8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39BD2-307E-4DCA-9D10-F337696BB3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CD153-427F-4E9E-A4B7-42593D6B463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47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7718E-74B6-410B-9449-176FD19A80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79AD4-D07B-411B-A983-3BDC1E641A0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7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0CC4-1163-4078-BC2D-5EF346BF8F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A5753-EC99-49E1-82B3-3A49981F549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5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0EA0E-7023-4BFA-85F8-241A2DCF5C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045D5-93DE-4EB0-A82D-5BBD7A447AA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82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BBE75-8DB5-49F8-8F5D-7A37BA25D5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08EE9-57D0-4FF5-A20A-ED03DC710FA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33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D945-6D8E-4932-8FC1-F801406915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BF588-7B71-4912-ACEF-22BAA93133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69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54D1-70D1-416A-98C1-80C101050E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A491C-F355-4ADA-9C31-E39BC170ADC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39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9EEA9-A4C0-483A-8A18-B20F4F05E9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4F514-9393-4AC9-81E6-973BA3C6C45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98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7BDEB-725E-49DF-9E2C-01456744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522A3-AB0C-4F47-A678-F4469E1EC72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7318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0620C-EC32-470B-8033-12CC3EB3CD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B319A-FE2B-42B0-8E0F-0E6B9B2775F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5863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F78A2-0338-4373-8F06-43ACDA4A84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C9E88-C958-4542-BD92-F7081018643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4903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1471D-091D-4465-A1E7-AE1EA79555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4604F-9DF5-4677-8E74-E023B154FBF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1300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41EE1-BF7C-4926-A390-12C1EB7A29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8D0A4-8B64-4434-A26C-E910337277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9084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181AC-A865-4726-A62E-1F88C36584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8D1E-3D2C-4240-800B-BDCB032EEA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2441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164C5-0028-4A3D-9D5A-6A71AF0A64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0EBC0-4B6D-4D6D-98E6-4412315FB68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836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667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99165-73A2-4191-894C-B569454DBC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D0BC4-9713-40E2-85E5-E4DA0A84D59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7252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766DB-F706-44ED-AAFB-2F278F127B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91084-A378-474C-BCF5-319075065A7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2162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7C0C8-8EA1-458C-B08B-3AE9CBD95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6619-C442-47DC-8C74-6535EC76322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0367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66195-18B0-4037-BC51-2A2C22E71C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7B320-5437-4553-81E8-14C1E2BF06C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8923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82896-34A3-4A2E-B9B6-A9A4F81BD24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D346E-5619-44A3-8B13-879FDBF0A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4698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52502-D8B6-4AEE-B5E8-DE5B122C7EA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B0D94-3C25-4F52-AB7E-3600D29E9D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6342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BCD6A-C697-4AD7-9FA2-8361B2CDB31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7D078-0D98-4287-94E4-417287EFD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0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4D6B-EA4F-4E4D-894E-E9236E604F5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30591-3E3B-46B9-ADE7-6421B6DBD0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558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88AE-6E13-46AC-9607-DD1EFB1008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F0B5B-A761-436B-A8F1-D73B2A9C8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047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31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68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5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46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3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82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90AE-FC82-4019-AC41-8D95B5CB0B8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6058-C84A-4B02-882A-E7E5942F5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36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6F4A3D-4ED2-443E-A3BE-4CF229C711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0E6C3C-1B02-4161-89CF-114727D98FB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0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8D4F7F-3D8A-478F-8112-2E3D5C069E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5028ED-4238-426B-9C17-B51801CB7DC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alevelmindset@gmail.com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ocs.google.com/forms/d/e/1FAIpQLSdj3rBQWSuKykyjOQhMQYTj8fF-VjCo0_OenneS9CuQaOzd5Q/viewform" TargetMode="Externa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Learning Mindsets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D573E-4EBE-4745-AC00-212660F0B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238116" y="1600200"/>
            <a:ext cx="6667768" cy="43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rgbClr val="C00000"/>
                </a:solidFill>
              </a:rPr>
              <a:t>            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951" t="26189" r="28737" b="21986"/>
          <a:stretch/>
        </p:blipFill>
        <p:spPr>
          <a:xfrm>
            <a:off x="1441795" y="711092"/>
            <a:ext cx="8000570" cy="5382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6E1E0-54D1-4D50-B61E-95F34762B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09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EF25A-AD3B-4319-A7E5-6A22C80E1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400" u="sng" dirty="0">
                <a:solidFill>
                  <a:srgbClr val="FF0000"/>
                </a:solidFill>
              </a:rPr>
              <a:t>What does the </a:t>
            </a:r>
            <a:r>
              <a:rPr lang="en-GB" sz="3400" b="1" u="sng" dirty="0">
                <a:solidFill>
                  <a:srgbClr val="FF0000"/>
                </a:solidFill>
              </a:rPr>
              <a:t>environment</a:t>
            </a:r>
            <a:r>
              <a:rPr lang="en-GB" sz="3400" u="sng" dirty="0">
                <a:solidFill>
                  <a:srgbClr val="FF0000"/>
                </a:solidFill>
              </a:rPr>
              <a:t> say to the student/staff?</a:t>
            </a:r>
          </a:p>
          <a:p>
            <a:pPr lvl="0"/>
            <a:r>
              <a:rPr lang="en-GB" sz="3400" dirty="0"/>
              <a:t>Classrooms</a:t>
            </a:r>
          </a:p>
          <a:p>
            <a:pPr lvl="0"/>
            <a:r>
              <a:rPr lang="en-GB" sz="3400" dirty="0"/>
              <a:t>Corridor spaces</a:t>
            </a:r>
          </a:p>
          <a:p>
            <a:pPr lvl="0"/>
            <a:r>
              <a:rPr lang="en-GB" sz="3400" dirty="0"/>
              <a:t>Canteen</a:t>
            </a:r>
          </a:p>
          <a:p>
            <a:pPr lvl="0"/>
            <a:r>
              <a:rPr lang="en-GB" sz="3400" dirty="0"/>
              <a:t>Common Room</a:t>
            </a:r>
          </a:p>
          <a:p>
            <a:pPr lvl="0"/>
            <a:r>
              <a:rPr lang="en-GB" sz="3400" dirty="0"/>
              <a:t>Study areas</a:t>
            </a:r>
          </a:p>
          <a:p>
            <a:pPr marL="0" indent="0">
              <a:buNone/>
            </a:pPr>
            <a:r>
              <a:rPr lang="en-GB" sz="3400" u="sng" dirty="0">
                <a:solidFill>
                  <a:srgbClr val="FF0000"/>
                </a:solidFill>
              </a:rPr>
              <a:t>Consider:</a:t>
            </a:r>
          </a:p>
          <a:p>
            <a:pPr lvl="0"/>
            <a:r>
              <a:rPr lang="en-GB" sz="3400" dirty="0"/>
              <a:t>Furniture</a:t>
            </a:r>
          </a:p>
          <a:p>
            <a:pPr lvl="0"/>
            <a:r>
              <a:rPr lang="en-GB" sz="3400" dirty="0"/>
              <a:t>Recreation</a:t>
            </a:r>
          </a:p>
          <a:p>
            <a:pPr lvl="0"/>
            <a:r>
              <a:rPr lang="en-GB" sz="3400" dirty="0"/>
              <a:t>Decoration</a:t>
            </a:r>
          </a:p>
          <a:p>
            <a:pPr lvl="0"/>
            <a:r>
              <a:rPr lang="en-GB" sz="3400" dirty="0"/>
              <a:t>Posters, fliers, photos and other messages</a:t>
            </a:r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FFE3141-F138-4AAA-8B24-D65EB2F6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Cultural Transmitters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E187F4-30AF-4C84-A157-2BB3DAD53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853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EA47-9E90-4F9C-98E4-DE014D40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Cultural Transmitters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13F10-5FFF-4DFF-8DBD-D00EF0998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u="sng" dirty="0">
                <a:solidFill>
                  <a:srgbClr val="FF0000"/>
                </a:solidFill>
              </a:rPr>
              <a:t>What does the </a:t>
            </a:r>
            <a:r>
              <a:rPr lang="en-GB" sz="2600" b="1" u="sng" dirty="0">
                <a:solidFill>
                  <a:srgbClr val="FF0000"/>
                </a:solidFill>
              </a:rPr>
              <a:t>language of the organisation</a:t>
            </a:r>
            <a:r>
              <a:rPr lang="en-GB" sz="2600" u="sng" dirty="0">
                <a:solidFill>
                  <a:srgbClr val="FF0000"/>
                </a:solidFill>
              </a:rPr>
              <a:t> say to the student/staff?</a:t>
            </a:r>
          </a:p>
          <a:p>
            <a:pPr lvl="0"/>
            <a:r>
              <a:rPr lang="en-GB" sz="2600" dirty="0"/>
              <a:t>Narratives that get repeatedly told</a:t>
            </a:r>
          </a:p>
          <a:p>
            <a:pPr lvl="0"/>
            <a:r>
              <a:rPr lang="en-GB" sz="2600" dirty="0"/>
              <a:t>Words repeatedly used</a:t>
            </a:r>
          </a:p>
          <a:p>
            <a:pPr lvl="0"/>
            <a:r>
              <a:rPr lang="en-GB" sz="2600" dirty="0"/>
              <a:t>Communication to staff from 6</a:t>
            </a:r>
            <a:r>
              <a:rPr lang="en-GB" sz="2600" baseline="30000" dirty="0"/>
              <a:t>th</a:t>
            </a:r>
            <a:r>
              <a:rPr lang="en-GB" sz="2600" dirty="0"/>
              <a:t> form team: how, when, in what form? 6th form newsletter</a:t>
            </a:r>
          </a:p>
          <a:p>
            <a:pPr lvl="0"/>
            <a:r>
              <a:rPr lang="en-GB" sz="2600" dirty="0"/>
              <a:t>‘Internal’ vs ‘external’ students</a:t>
            </a:r>
          </a:p>
          <a:p>
            <a:pPr lvl="0"/>
            <a:r>
              <a:rPr lang="en-GB" sz="2600" dirty="0"/>
              <a:t>Qualities and characteristics emphasised</a:t>
            </a:r>
          </a:p>
          <a:p>
            <a:pPr marL="0" indent="0">
              <a:buNone/>
            </a:pPr>
            <a:r>
              <a:rPr lang="en-GB" sz="2600" u="sng" dirty="0">
                <a:solidFill>
                  <a:srgbClr val="FF0000"/>
                </a:solidFill>
              </a:rPr>
              <a:t>What is rewarded?</a:t>
            </a:r>
          </a:p>
          <a:p>
            <a:pPr marL="0" indent="0">
              <a:buNone/>
            </a:pPr>
            <a:endParaRPr lang="en-GB" sz="2600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C6920-0D33-4378-8C61-2D7D1D5FF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0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Rewarding 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“As I’m sure you know, at A level/GCSE, success is the result of effort. Students who put in the hours, working diligently and optimistically, are the ones who do best. </a:t>
            </a:r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sz="2400" dirty="0"/>
              <a:t>With this in mind, I have been keen to praise those students who have worked really hard over the last six weeks or so.</a:t>
            </a:r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sz="2400" dirty="0"/>
              <a:t>--------------- has certainly been one of those students this half term, and I have made it clear how impressed I’ve been! Could I ask you to reinforce this praise at home? A positive word, a gesture or a small reward might  really help reinforce this approach to </a:t>
            </a:r>
            <a:r>
              <a:rPr lang="en-GB" sz="2400"/>
              <a:t>study for </a:t>
            </a:r>
            <a:r>
              <a:rPr lang="en-GB" sz="2400" dirty="0"/>
              <a:t>next half term as well…”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E51E4-E07A-4899-B346-EDACC2F7C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5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8A33-F6BE-4357-A2DD-8712C0C5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Who?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9D79F-6F46-4C8F-AA3F-6EEE5818B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93FE7-C4D9-47F5-BE7D-AFCB1D5CA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C0890-FCAC-44D9-B708-B39AC80C8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r="14562" b="6579"/>
          <a:stretch/>
        </p:blipFill>
        <p:spPr>
          <a:xfrm>
            <a:off x="1979712" y="1640980"/>
            <a:ext cx="5184576" cy="4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490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701F-75A5-4285-A80B-9DB03329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21403"/>
            <a:ext cx="6949176" cy="99417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Many and The Few</a:t>
            </a:r>
          </a:p>
        </p:txBody>
      </p:sp>
      <p:pic>
        <p:nvPicPr>
          <p:cNvPr id="6" name="Content Placeholder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CF9FB56B-B4EF-461F-A067-A3E6719F8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12320" b="9146"/>
          <a:stretch/>
        </p:blipFill>
        <p:spPr>
          <a:xfrm>
            <a:off x="395536" y="1459865"/>
            <a:ext cx="8568952" cy="5226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2FDBC-BA1A-447A-949E-2B21F33F9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BBA0-C0D1-4E07-B5C0-C77319955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B9ACC-ED43-4203-8C34-2F4C817F9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3CDE225A-8165-4DD4-80EA-B7C60D2BB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8" t="24263" b="9146"/>
          <a:stretch/>
        </p:blipFill>
        <p:spPr>
          <a:xfrm>
            <a:off x="2310847" y="106006"/>
            <a:ext cx="5789545" cy="6725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8B402-B65D-47A5-8EEF-7C9BB666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701F-75A5-4285-A80B-9DB03329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780" y="72575"/>
            <a:ext cx="7296020" cy="1527625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Many and The Few: students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5D7E17-48D0-4914-A5C7-59AC87EE0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AutoNum type="arabicPeriod"/>
            </a:pPr>
            <a:r>
              <a:rPr lang="en-GB" sz="2600" dirty="0"/>
              <a:t>Tutor group membership, the creation of sub-cohorts</a:t>
            </a:r>
          </a:p>
          <a:p>
            <a:pPr marL="385763" indent="-385763">
              <a:buAutoNum type="arabicPeriod"/>
            </a:pPr>
            <a:r>
              <a:rPr lang="en-GB" sz="2600" dirty="0"/>
              <a:t>Collapsing and combining groups</a:t>
            </a:r>
          </a:p>
          <a:p>
            <a:pPr marL="385763" indent="-385763">
              <a:buAutoNum type="arabicPeriod"/>
            </a:pPr>
            <a:r>
              <a:rPr lang="en-GB" sz="2600" dirty="0"/>
              <a:t>The centrally delivered lecture</a:t>
            </a:r>
          </a:p>
          <a:p>
            <a:pPr marL="385763" indent="-385763">
              <a:buAutoNum type="arabicPeriod"/>
            </a:pPr>
            <a:r>
              <a:rPr lang="en-GB" sz="2600" dirty="0"/>
              <a:t>Bespoke or themed interventions for groups or cohorts</a:t>
            </a:r>
          </a:p>
          <a:p>
            <a:pPr marL="385763" indent="-385763">
              <a:buAutoNum type="arabicPeriod"/>
            </a:pPr>
            <a:r>
              <a:rPr lang="en-GB" sz="2600" dirty="0"/>
              <a:t>Analysis of team members with strengths attached to sub-cohorts</a:t>
            </a:r>
          </a:p>
          <a:p>
            <a:pPr marL="385763" indent="-385763">
              <a:buAutoNum type="arabicPeriod"/>
            </a:pPr>
            <a:r>
              <a:rPr lang="en-GB" sz="2600" dirty="0"/>
              <a:t>Short –term intervention with parental contact</a:t>
            </a:r>
          </a:p>
          <a:p>
            <a:pPr marL="385763" indent="-385763">
              <a:buAutoNum type="arabicPeriod"/>
            </a:pPr>
            <a:r>
              <a:rPr lang="en-GB" sz="2600" dirty="0"/>
              <a:t>Leadership: students into teachers</a:t>
            </a:r>
          </a:p>
          <a:p>
            <a:pPr marL="385763" indent="-385763">
              <a:buAutoNum type="arabicPeriod"/>
            </a:pPr>
            <a:r>
              <a:rPr lang="en-GB" sz="2600" dirty="0"/>
              <a:t>The educational research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207DD-5192-4119-8F2B-8A231C85D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0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701F-75A5-4285-A80B-9DB03329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624" y="234751"/>
            <a:ext cx="6949176" cy="99417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Many and The Few: staff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5D7E17-48D0-4914-A5C7-59AC87EE0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33CB7-9620-4DDC-A356-C773FF5A6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E524-DD81-4D54-AAE9-B91B6808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82" y="208347"/>
            <a:ext cx="6686550" cy="99417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Staff Justification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FF7EF-58A2-41C5-9282-B2D643296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4" y="2226469"/>
            <a:ext cx="8388626" cy="3263504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625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Internal justifications:</a:t>
            </a:r>
            <a:r>
              <a:rPr lang="en-GB" sz="2625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2625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External justifications:</a:t>
            </a:r>
            <a:endParaRPr lang="en-GB" sz="2250" dirty="0"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 sz="135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 sz="135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sz="13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need to work out how to engage kids more effectively		The kids are all disengaged</a:t>
            </a:r>
            <a:endParaRPr lang="en-GB" sz="1350" dirty="0"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sz="13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 need to audit how we’re spending time			There’s no time</a:t>
            </a:r>
            <a:endParaRPr lang="en-GB" sz="1350" dirty="0"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sz="13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I’m used to a much more casual approach, which I like		The kids won’t do this</a:t>
            </a:r>
            <a:endParaRPr lang="en-GB" sz="1350" dirty="0"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sz="13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 need to spend some time developing these resources		The resources are rubbish</a:t>
            </a:r>
            <a:endParaRPr lang="en-GB" sz="1350" dirty="0"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sz="13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don’t feel equipped to do this yet				I’m not doing this</a:t>
            </a:r>
            <a:endParaRPr lang="en-GB" sz="135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8D0C8-2AB4-4E2A-ADFE-3E450B05DC2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/>
            <a:endParaRPr lang="en-GB" sz="900" dirty="0">
              <a:ea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6BD95A-2B27-44B7-9071-38088A01D124}"/>
              </a:ext>
            </a:extLst>
          </p:cNvPr>
          <p:cNvCxnSpPr>
            <a:cxnSpLocks/>
          </p:cNvCxnSpPr>
          <p:nvPr/>
        </p:nvCxnSpPr>
        <p:spPr>
          <a:xfrm>
            <a:off x="628651" y="2897378"/>
            <a:ext cx="7779854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B1E3506-5B29-4F74-9031-213B06C42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235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572000" y="1063228"/>
            <a:ext cx="0" cy="46880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85900" y="3429000"/>
            <a:ext cx="617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63858" y="3551638"/>
            <a:ext cx="16279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Experienced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1012" y="3553835"/>
            <a:ext cx="16279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Inexperienced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2977" y="1113571"/>
            <a:ext cx="1827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Engaged, committed to improve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2254" y="5450294"/>
            <a:ext cx="16279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Disengaged</a:t>
            </a:r>
          </a:p>
        </p:txBody>
      </p:sp>
      <p:sp>
        <p:nvSpPr>
          <p:cNvPr id="14" name="Oval 13"/>
          <p:cNvSpPr/>
          <p:nvPr/>
        </p:nvSpPr>
        <p:spPr>
          <a:xfrm>
            <a:off x="1787305" y="4648927"/>
            <a:ext cx="162018" cy="1770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Oval 14"/>
          <p:cNvSpPr/>
          <p:nvPr/>
        </p:nvSpPr>
        <p:spPr>
          <a:xfrm>
            <a:off x="3046331" y="4911421"/>
            <a:ext cx="162018" cy="1770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Oval 15"/>
          <p:cNvSpPr/>
          <p:nvPr/>
        </p:nvSpPr>
        <p:spPr>
          <a:xfrm>
            <a:off x="2186202" y="1700796"/>
            <a:ext cx="162018" cy="1770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Oval 16"/>
          <p:cNvSpPr/>
          <p:nvPr/>
        </p:nvSpPr>
        <p:spPr>
          <a:xfrm>
            <a:off x="5262517" y="4335963"/>
            <a:ext cx="162018" cy="1770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Oval 17"/>
          <p:cNvSpPr/>
          <p:nvPr/>
        </p:nvSpPr>
        <p:spPr>
          <a:xfrm>
            <a:off x="7193687" y="2604251"/>
            <a:ext cx="162018" cy="1770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Oval 18"/>
          <p:cNvSpPr/>
          <p:nvPr/>
        </p:nvSpPr>
        <p:spPr>
          <a:xfrm>
            <a:off x="5872024" y="2581714"/>
            <a:ext cx="162018" cy="1770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8A1CCE-81EE-485B-BD75-DC64E7588A65}"/>
              </a:ext>
            </a:extLst>
          </p:cNvPr>
          <p:cNvSpPr txBox="1"/>
          <p:nvPr/>
        </p:nvSpPr>
        <p:spPr>
          <a:xfrm>
            <a:off x="5953033" y="1900718"/>
            <a:ext cx="2147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FF0000"/>
                </a:solidFill>
              </a:rPr>
              <a:t>Leaders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C4937-8B41-40D1-83B8-DEC6F6FCDD7D}"/>
              </a:ext>
            </a:extLst>
          </p:cNvPr>
          <p:cNvSpPr txBox="1"/>
          <p:nvPr/>
        </p:nvSpPr>
        <p:spPr>
          <a:xfrm>
            <a:off x="2053596" y="1877614"/>
            <a:ext cx="2147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FF0000"/>
                </a:solidFill>
              </a:rPr>
              <a:t>Keen trainees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E321DE-1C71-4448-BDA4-C1164F8C36EB}"/>
              </a:ext>
            </a:extLst>
          </p:cNvPr>
          <p:cNvSpPr txBox="1"/>
          <p:nvPr/>
        </p:nvSpPr>
        <p:spPr>
          <a:xfrm>
            <a:off x="2053596" y="4267988"/>
            <a:ext cx="2147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FF0000"/>
                </a:solidFill>
              </a:rPr>
              <a:t>Strugglers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52906-DE93-4689-9F9B-2407486A97C0}"/>
              </a:ext>
            </a:extLst>
          </p:cNvPr>
          <p:cNvSpPr txBox="1"/>
          <p:nvPr/>
        </p:nvSpPr>
        <p:spPr>
          <a:xfrm>
            <a:off x="6113743" y="4228274"/>
            <a:ext cx="2147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FF0000"/>
                </a:solidFill>
              </a:rPr>
              <a:t>Blockers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2B0F9D-86B6-44FD-A6A5-4B14BE2F1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/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rgbClr val="C00000"/>
                </a:solidFill>
              </a:rPr>
              <a:t>            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951" t="26189" r="28737" b="21986"/>
          <a:stretch/>
        </p:blipFill>
        <p:spPr>
          <a:xfrm>
            <a:off x="571715" y="846138"/>
            <a:ext cx="8000570" cy="5382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12776"/>
            <a:ext cx="836327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“We have an accountability system that has encouraged schools to check that children are making a certain number of sub-levels of progress each year.”</a:t>
            </a:r>
          </a:p>
          <a:p>
            <a:r>
              <a:rPr lang="en-GB" sz="2800" b="1" dirty="0"/>
              <a:t> </a:t>
            </a:r>
          </a:p>
          <a:p>
            <a:r>
              <a:rPr lang="en-GB" sz="2800" b="1" dirty="0"/>
              <a:t>“Take a child’s attainment at age 7, look up the average attainment for children at the same level by age 11 and draw a straight line between the two assuming that linear progress will be made in each of the four intervening years.”</a:t>
            </a:r>
          </a:p>
          <a:p>
            <a:endParaRPr lang="en-GB" sz="2800" b="1" dirty="0"/>
          </a:p>
          <a:p>
            <a:r>
              <a:rPr lang="en-GB" sz="2800" b="1" i="1" dirty="0">
                <a:solidFill>
                  <a:srgbClr val="FF0000"/>
                </a:solidFill>
              </a:rPr>
              <a:t>Michael </a:t>
            </a:r>
            <a:r>
              <a:rPr lang="en-GB" sz="2800" b="1" i="1" dirty="0" err="1">
                <a:solidFill>
                  <a:srgbClr val="FF0000"/>
                </a:solidFill>
              </a:rPr>
              <a:t>Treadaway</a:t>
            </a:r>
            <a:r>
              <a:rPr lang="en-GB" sz="2800" b="1" i="1" dirty="0">
                <a:solidFill>
                  <a:srgbClr val="FF0000"/>
                </a:solidFill>
              </a:rPr>
              <a:t> ‘Why Measuring Pupil Progress Involves More Than Taking a Straight Line.’ (FFT 2016)</a:t>
            </a:r>
          </a:p>
          <a:p>
            <a:endParaRPr lang="en-GB" sz="2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A875F5-48B1-46F3-B365-5BFB84643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366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701F-75A5-4285-A80B-9DB03329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624" y="234751"/>
            <a:ext cx="6949176" cy="99417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Many and The Few: staff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5D7E17-48D0-4914-A5C7-59AC87EE0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1. Pairing tutors up to support each other</a:t>
            </a:r>
          </a:p>
          <a:p>
            <a:pPr marL="0" indent="0">
              <a:buNone/>
            </a:pPr>
            <a:r>
              <a:rPr lang="en-GB" dirty="0"/>
              <a:t>2. Peer observation of sessions</a:t>
            </a:r>
          </a:p>
          <a:p>
            <a:pPr marL="0" indent="0">
              <a:buNone/>
            </a:pPr>
            <a:r>
              <a:rPr lang="en-GB" dirty="0"/>
              <a:t>3. HOSF leads session, tutor observes or team-teaches</a:t>
            </a:r>
          </a:p>
          <a:p>
            <a:pPr marL="0" indent="0">
              <a:buNone/>
            </a:pPr>
            <a:r>
              <a:rPr lang="en-GB" dirty="0"/>
              <a:t>4. Team who redesign materials to suit context and culture of school</a:t>
            </a:r>
          </a:p>
          <a:p>
            <a:pPr marL="0" indent="0">
              <a:buNone/>
            </a:pPr>
            <a:r>
              <a:rPr lang="en-GB" dirty="0"/>
              <a:t>5. Suspend delivery in a group until trust established. Could be indefinitely? Use as control group short term before fixing the problem later?</a:t>
            </a:r>
          </a:p>
          <a:p>
            <a:pPr marL="0" indent="0">
              <a:buNone/>
            </a:pPr>
            <a:r>
              <a:rPr lang="en-GB" dirty="0"/>
              <a:t>6. Back to basics team session: what do kids need from the tutor system at KS5? What’s its purpose and role? What makes a good tutor?</a:t>
            </a:r>
          </a:p>
          <a:p>
            <a:pPr marL="0" indent="0">
              <a:buNone/>
            </a:pPr>
            <a:r>
              <a:rPr lang="en-GB" dirty="0"/>
              <a:t>7. Appraisal system</a:t>
            </a:r>
          </a:p>
          <a:p>
            <a:pPr marL="385763" indent="-385763">
              <a:buAutoNum type="arabicPeriod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33CB7-9620-4DDC-A356-C773FF5A6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5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232" y="274638"/>
            <a:ext cx="6598568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VESPA Coaching Model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926C86E-C305-4A49-A1C6-85193C3203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436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7A84-0C94-4E49-8E8B-10F8B017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05AD-F664-46D6-B86D-755365A83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</a:t>
            </a:r>
          </a:p>
        </p:txBody>
      </p:sp>
      <p:pic>
        <p:nvPicPr>
          <p:cNvPr id="2050" name="Picture 2" descr="Image result for leading and lagging indicators">
            <a:extLst>
              <a:ext uri="{FF2B5EF4-FFF2-40B4-BE49-F238E27FC236}">
                <a16:creationId xmlns:a16="http://schemas.microsoft.com/office/drawing/2014/main" id="{13C496E2-B31C-4F55-ADD8-5AAC0060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412776"/>
            <a:ext cx="82391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730D5C-C559-48CF-9D22-CDC1DFB4A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Coaching Process</a:t>
            </a:r>
          </a:p>
        </p:txBody>
      </p:sp>
      <p:pic>
        <p:nvPicPr>
          <p:cNvPr id="8" name="Content Placeholder 7" descr="Screen Shot 2016-02-04 at 16.20.0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72" r="-65772"/>
          <a:stretch>
            <a:fillRect/>
          </a:stretch>
        </p:blipFill>
        <p:spPr>
          <a:xfrm>
            <a:off x="-1188640" y="1412776"/>
            <a:ext cx="11161240" cy="563507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0F18F-4D1B-4B47-97D0-C2BB2E216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467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Coaching Process</a:t>
            </a:r>
          </a:p>
        </p:txBody>
      </p:sp>
      <p:pic>
        <p:nvPicPr>
          <p:cNvPr id="8" name="Content Placeholder 7" descr="Screen Shot 2016-02-04 at 16.20.0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72" r="-65772"/>
          <a:stretch>
            <a:fillRect/>
          </a:stretch>
        </p:blipFill>
        <p:spPr>
          <a:xfrm>
            <a:off x="-1188640" y="1412776"/>
            <a:ext cx="11161240" cy="5635079"/>
          </a:xfrm>
        </p:spPr>
      </p:pic>
      <p:sp>
        <p:nvSpPr>
          <p:cNvPr id="4" name="Rectangle 3"/>
          <p:cNvSpPr/>
          <p:nvPr/>
        </p:nvSpPr>
        <p:spPr>
          <a:xfrm>
            <a:off x="3851920" y="1340768"/>
            <a:ext cx="2376264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8FE78-1071-4BDC-8D4C-79680AC11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027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             Intervention conversation: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Not the ‘having a word’ or its variants the telling-off, the setting straight, the going ballistic.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conversation that tells the student, </a:t>
            </a:r>
            <a:r>
              <a:rPr lang="en-GB" dirty="0">
                <a:solidFill>
                  <a:srgbClr val="FF0000"/>
                </a:solidFill>
              </a:rPr>
              <a:t>“I’ve noticed an issue, and it matters. I’m supporting you in changing so you can meet my expectations.”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B69BF-7F88-493F-8349-02C0D2952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71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Coaching Process</a:t>
            </a:r>
          </a:p>
        </p:txBody>
      </p:sp>
      <p:pic>
        <p:nvPicPr>
          <p:cNvPr id="8" name="Content Placeholder 7" descr="Screen Shot 2016-02-04 at 16.20.0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72" r="-65772"/>
          <a:stretch>
            <a:fillRect/>
          </a:stretch>
        </p:blipFill>
        <p:spPr>
          <a:xfrm>
            <a:off x="-1188640" y="1412776"/>
            <a:ext cx="11161240" cy="5635079"/>
          </a:xfrm>
        </p:spPr>
      </p:pic>
      <p:sp>
        <p:nvSpPr>
          <p:cNvPr id="4" name="Rectangle 3"/>
          <p:cNvSpPr/>
          <p:nvPr/>
        </p:nvSpPr>
        <p:spPr>
          <a:xfrm>
            <a:off x="3851920" y="2204864"/>
            <a:ext cx="2376264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20B06-AAC6-435E-A655-341B87473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132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Diagnosis: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Try and establish motive: </a:t>
            </a:r>
            <a:r>
              <a:rPr lang="en-GB" dirty="0">
                <a:solidFill>
                  <a:srgbClr val="C00000"/>
                </a:solidFill>
              </a:rPr>
              <a:t>“What’s the purpose of studying these courses, for you?” </a:t>
            </a:r>
            <a:r>
              <a:rPr lang="en-GB" dirty="0"/>
              <a:t>and goal </a:t>
            </a:r>
            <a:r>
              <a:rPr lang="en-GB" dirty="0">
                <a:solidFill>
                  <a:srgbClr val="C00000"/>
                </a:solidFill>
              </a:rPr>
              <a:t>“What grades would you like to achieve by the end of these courses?” </a:t>
            </a:r>
            <a:r>
              <a:rPr lang="en-GB" dirty="0"/>
              <a:t>as well as current reality: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What are you finding hard about study at this level?</a:t>
            </a:r>
          </a:p>
          <a:p>
            <a:pPr marL="0" indent="0">
              <a:buNone/>
            </a:pPr>
            <a:endParaRPr lang="en-GB" sz="5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34A47-2DB3-48D3-922D-3B73F1D6A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219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“…analysis (thinking) and awareness (observation) are dissimilar mental modes that are virtually impossible to employ simultaneously.” </a:t>
            </a:r>
            <a:r>
              <a:rPr lang="en-GB" dirty="0"/>
              <a:t>(</a:t>
            </a:r>
            <a:r>
              <a:rPr lang="en-GB" dirty="0" err="1"/>
              <a:t>pg</a:t>
            </a:r>
            <a:r>
              <a:rPr lang="en-GB" dirty="0"/>
              <a:t> 47) 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Tell me about a time when…</a:t>
            </a:r>
          </a:p>
          <a:p>
            <a:endParaRPr lang="en-GB" dirty="0"/>
          </a:p>
          <a:p>
            <a:r>
              <a:rPr lang="en-GB" dirty="0"/>
              <a:t>Describe to me how…</a:t>
            </a:r>
          </a:p>
          <a:p>
            <a:endParaRPr lang="en-GB" dirty="0"/>
          </a:p>
          <a:p>
            <a:r>
              <a:rPr lang="en-GB" dirty="0"/>
              <a:t>Tell me the story of….</a:t>
            </a:r>
          </a:p>
          <a:p>
            <a:endParaRPr lang="en-GB" dirty="0"/>
          </a:p>
          <a:p>
            <a:r>
              <a:rPr lang="en-GB" dirty="0"/>
              <a:t>What does a typical ------ look like?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7FEEC-87F9-417A-BEC5-638DB44DA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888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1131094"/>
            <a:ext cx="8488017" cy="994172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Types of justification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27992" y="2473225"/>
            <a:ext cx="1101715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685800">
              <a:spcBef>
                <a:spcPct val="0"/>
              </a:spcBef>
              <a:buNone/>
            </a:pPr>
            <a:br>
              <a:rPr lang="en-GB" altLang="en-US" sz="2250" dirty="0"/>
            </a:br>
            <a:r>
              <a:rPr lang="en-GB" altLang="en-US" sz="225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Internal justifications:</a:t>
            </a:r>
            <a:r>
              <a:rPr lang="en-GB" altLang="en-US" sz="225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GB" altLang="en-US" sz="225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External justifications:</a:t>
            </a:r>
            <a:endParaRPr lang="en-GB" altLang="en-US" sz="2250" dirty="0">
              <a:solidFill>
                <a:srgbClr val="FF0000"/>
              </a:solidFill>
            </a:endParaRPr>
          </a:p>
          <a:p>
            <a:pPr marL="0" indent="0" defTabSz="685800">
              <a:spcBef>
                <a:spcPct val="0"/>
              </a:spcBef>
              <a:buNone/>
            </a:pPr>
            <a:endParaRPr lang="en-GB" altLang="en-US" sz="22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685800">
              <a:spcBef>
                <a:spcPct val="0"/>
              </a:spcBef>
              <a:buNone/>
            </a:pPr>
            <a:r>
              <a:rPr lang="en-GB" alt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I guess I’m not really concentrating				Everyone’s noisy</a:t>
            </a:r>
            <a:endParaRPr lang="en-GB" altLang="en-US" sz="1800" dirty="0"/>
          </a:p>
          <a:p>
            <a:pPr marL="0" indent="0" defTabSz="685800">
              <a:spcBef>
                <a:spcPct val="0"/>
              </a:spcBef>
              <a:buNone/>
            </a:pPr>
            <a:r>
              <a:rPr lang="en-GB" alt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I haven’t been keeping my notes up to date			The topics are impossible</a:t>
            </a:r>
            <a:endParaRPr lang="en-GB" altLang="en-US" sz="1800" dirty="0"/>
          </a:p>
          <a:p>
            <a:pPr marL="0" indent="0" defTabSz="685800">
              <a:spcBef>
                <a:spcPct val="0"/>
              </a:spcBef>
              <a:buNone/>
            </a:pPr>
            <a:r>
              <a:rPr lang="en-GB" alt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I don’t get up early enough, and miss the 8:05 bus		The bus is always weirdly early</a:t>
            </a:r>
          </a:p>
          <a:p>
            <a:pPr marL="0" indent="0" defTabSz="685800">
              <a:spcBef>
                <a:spcPct val="0"/>
              </a:spcBef>
              <a:buNone/>
            </a:pPr>
            <a:r>
              <a:rPr lang="en-GB" alt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I’ve lost the trust of my teacher				Sir doesn’t like me</a:t>
            </a:r>
            <a:endParaRPr lang="en-GB" altLang="en-US" sz="1800" dirty="0"/>
          </a:p>
          <a:p>
            <a:pPr marL="0" indent="0" defTabSz="685800">
              <a:spcBef>
                <a:spcPct val="0"/>
              </a:spcBef>
              <a:buNone/>
            </a:pPr>
            <a:r>
              <a:rPr lang="en-GB" alt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I don’t ask questions to clarify my understanding		Maths is just so boring</a:t>
            </a:r>
          </a:p>
          <a:p>
            <a:pPr marL="0" indent="0" defTabSz="685800">
              <a:spcBef>
                <a:spcPct val="0"/>
              </a:spcBef>
              <a:buNone/>
            </a:pPr>
            <a:endParaRPr lang="en-GB" altLang="en-US" sz="1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81084" y="2720170"/>
            <a:ext cx="7902053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0D8045C-252E-4C37-A1BD-8FC7C96D0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3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951" t="26189" r="28737" b="21986"/>
          <a:stretch/>
        </p:blipFill>
        <p:spPr>
          <a:xfrm>
            <a:off x="571715" y="846138"/>
            <a:ext cx="8000570" cy="53822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0891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“But do children normally take such smooth learning journeys as they acquire knowledge and understanding in a subject as our accountability system assumes? And is it reasonable to deem children as ‘on target’ or ‘in need of intervention’ using this approach?” 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“By reviewing the data we find that only</a:t>
            </a:r>
            <a:r>
              <a:rPr lang="en-GB" sz="2400" b="1" dirty="0">
                <a:solidFill>
                  <a:srgbClr val="FF0000"/>
                </a:solidFill>
              </a:rPr>
              <a:t> --- </a:t>
            </a:r>
            <a:r>
              <a:rPr lang="en-GB" sz="2400" b="1" dirty="0"/>
              <a:t>of pupils take the expected pathways through Key Stage Two, Key Stage Three and Key Stage Four Levels.” 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i="1" dirty="0">
                <a:solidFill>
                  <a:srgbClr val="FF0000"/>
                </a:solidFill>
              </a:rPr>
              <a:t>Michael </a:t>
            </a:r>
            <a:r>
              <a:rPr lang="en-GB" sz="2400" b="1" i="1" dirty="0" err="1">
                <a:solidFill>
                  <a:srgbClr val="FF0000"/>
                </a:solidFill>
              </a:rPr>
              <a:t>Treadaway</a:t>
            </a:r>
            <a:r>
              <a:rPr lang="en-GB" sz="2400" b="1" i="1" dirty="0">
                <a:solidFill>
                  <a:srgbClr val="FF0000"/>
                </a:solidFill>
              </a:rPr>
              <a:t> ‘Why Measuring Pupil Progress Involves More Than Taking a Straight Line.’ (FFT 2016)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AA0D-22C8-458C-8EC6-753C1A3139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177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1B79-83C7-44F2-B773-3847E57E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Videos…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C80B7-5AE3-47C6-A132-9FDD65DBE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FFEED-BF47-4658-886F-7346FA6B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322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Coaching Process</a:t>
            </a:r>
          </a:p>
        </p:txBody>
      </p:sp>
      <p:pic>
        <p:nvPicPr>
          <p:cNvPr id="8" name="Content Placeholder 7" descr="Screen Shot 2016-02-04 at 16.20.0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72" r="-65772"/>
          <a:stretch>
            <a:fillRect/>
          </a:stretch>
        </p:blipFill>
        <p:spPr>
          <a:xfrm>
            <a:off x="-1188640" y="1412776"/>
            <a:ext cx="11161240" cy="5635079"/>
          </a:xfrm>
        </p:spPr>
      </p:pic>
      <p:sp>
        <p:nvSpPr>
          <p:cNvPr id="4" name="Rectangle 3"/>
          <p:cNvSpPr/>
          <p:nvPr/>
        </p:nvSpPr>
        <p:spPr>
          <a:xfrm>
            <a:off x="3923928" y="3140968"/>
            <a:ext cx="2376264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6D689-64A6-4152-B963-CE318795E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776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Planning: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aim is </a:t>
            </a:r>
            <a:r>
              <a:rPr lang="en-GB" dirty="0">
                <a:solidFill>
                  <a:srgbClr val="C00000"/>
                </a:solidFill>
              </a:rPr>
              <a:t>“not to find the right answer but to create and list as many alternative courses of action as possible.” </a:t>
            </a:r>
            <a:r>
              <a:rPr lang="en-GB" dirty="0"/>
              <a:t>(</a:t>
            </a:r>
            <a:r>
              <a:rPr lang="en-GB" dirty="0" err="1"/>
              <a:t>pg</a:t>
            </a:r>
            <a:r>
              <a:rPr lang="en-GB" dirty="0"/>
              <a:t> 79) </a:t>
            </a:r>
            <a:r>
              <a:rPr lang="en-GB" dirty="0">
                <a:solidFill>
                  <a:srgbClr val="C00000"/>
                </a:solidFill>
              </a:rPr>
              <a:t>“…it may be necessary to re-examine the list by noting the benefits and costs of each course of action.” </a:t>
            </a:r>
            <a:r>
              <a:rPr lang="en-GB" dirty="0"/>
              <a:t>(</a:t>
            </a:r>
            <a:r>
              <a:rPr lang="en-GB" dirty="0" err="1"/>
              <a:t>pg</a:t>
            </a:r>
            <a:r>
              <a:rPr lang="en-GB" dirty="0"/>
              <a:t> 82) Don’t add ideas without permission. Offer input without undermining self-belief with, </a:t>
            </a:r>
            <a:r>
              <a:rPr lang="en-GB" dirty="0">
                <a:solidFill>
                  <a:srgbClr val="C00000"/>
                </a:solidFill>
              </a:rPr>
              <a:t>“I have another couple of options. Would you like to have them?”</a:t>
            </a:r>
            <a:r>
              <a:rPr lang="en-GB" dirty="0"/>
              <a:t> (</a:t>
            </a:r>
            <a:r>
              <a:rPr lang="en-GB" dirty="0" err="1"/>
              <a:t>pg</a:t>
            </a:r>
            <a:r>
              <a:rPr lang="en-GB" dirty="0"/>
              <a:t> 82)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B75C6-C24F-4323-8177-7DA3554B2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403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Priority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s://pbs.twimg.com/media/C1Ol5JoXcAAPkOD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61" y="1306897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F3618-0224-4547-A0AD-9DFADA776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762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Coaching Process</a:t>
            </a:r>
          </a:p>
        </p:txBody>
      </p:sp>
      <p:pic>
        <p:nvPicPr>
          <p:cNvPr id="8" name="Content Placeholder 7" descr="Screen Shot 2016-02-04 at 16.20.0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72" r="-65772"/>
          <a:stretch>
            <a:fillRect/>
          </a:stretch>
        </p:blipFill>
        <p:spPr>
          <a:xfrm>
            <a:off x="-1260648" y="1417638"/>
            <a:ext cx="11161240" cy="5635079"/>
          </a:xfrm>
        </p:spPr>
      </p:pic>
      <p:sp>
        <p:nvSpPr>
          <p:cNvPr id="4" name="Rectangle 3"/>
          <p:cNvSpPr/>
          <p:nvPr/>
        </p:nvSpPr>
        <p:spPr>
          <a:xfrm>
            <a:off x="3851920" y="4005064"/>
            <a:ext cx="2376264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A746F-0236-416B-AE6F-F97DFBAA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278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Commitments: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500" dirty="0"/>
              <a:t>Responsibility is handed over, helping the student to </a:t>
            </a:r>
            <a:r>
              <a:rPr lang="en-GB" sz="3500" dirty="0">
                <a:solidFill>
                  <a:srgbClr val="C00000"/>
                </a:solidFill>
              </a:rPr>
              <a:t>“optimal clarity and commitment to action.”</a:t>
            </a:r>
            <a:r>
              <a:rPr lang="en-GB" sz="3500" dirty="0"/>
              <a:t> (</a:t>
            </a:r>
            <a:r>
              <a:rPr lang="en-GB" sz="3500" dirty="0" err="1"/>
              <a:t>pg</a:t>
            </a:r>
            <a:r>
              <a:rPr lang="en-GB" sz="3500" dirty="0"/>
              <a:t> 18) </a:t>
            </a:r>
          </a:p>
          <a:p>
            <a:r>
              <a:rPr lang="en-GB" sz="3500" dirty="0"/>
              <a:t>What are you going to do? </a:t>
            </a:r>
          </a:p>
          <a:p>
            <a:r>
              <a:rPr lang="en-GB" sz="3500" dirty="0"/>
              <a:t>Will this action help? </a:t>
            </a:r>
          </a:p>
          <a:p>
            <a:r>
              <a:rPr lang="en-GB" sz="3500" dirty="0"/>
              <a:t>What support might you need? </a:t>
            </a:r>
          </a:p>
          <a:p>
            <a:pPr marL="0" indent="0">
              <a:buNone/>
            </a:pPr>
            <a:r>
              <a:rPr lang="en-GB" sz="3500" dirty="0">
                <a:solidFill>
                  <a:srgbClr val="C00000"/>
                </a:solidFill>
              </a:rPr>
              <a:t>“Rate on a scale of 1-10 the degree of certainty you have that you will carry out the actions agreed.” </a:t>
            </a:r>
            <a:r>
              <a:rPr lang="en-GB" sz="3500" dirty="0"/>
              <a:t>(</a:t>
            </a:r>
            <a:r>
              <a:rPr lang="en-GB" sz="3500" dirty="0" err="1"/>
              <a:t>pg</a:t>
            </a:r>
            <a:r>
              <a:rPr lang="en-GB" sz="3500" dirty="0"/>
              <a:t> 87) Then modify to get a higher score.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3F94F-E745-4C3D-8EB7-0389DEA5E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860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Contact: </a:t>
            </a:r>
            <a:r>
              <a:rPr lang="en-GB" sz="2800" dirty="0">
                <a:solidFill>
                  <a:srgbClr val="FF0000"/>
                </a:solidFill>
                <a:hlinkClick r:id="rId2"/>
              </a:rPr>
              <a:t>alevelmindset@gmail.com</a:t>
            </a:r>
            <a:br>
              <a:rPr lang="en-GB" sz="2800" dirty="0"/>
            </a:br>
            <a:r>
              <a:rPr lang="en-GB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@</a:t>
            </a:r>
            <a:r>
              <a:rPr lang="en-GB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vespamindset</a:t>
            </a:r>
            <a:endParaRPr lang="en-GB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0D43F-B439-493D-A3CF-63FA515CF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7BC91-8BDD-4780-AA5B-0259D3F03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403648" y="1678977"/>
            <a:ext cx="6651889" cy="43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6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951" t="26189" r="28737" b="21986"/>
          <a:stretch/>
        </p:blipFill>
        <p:spPr>
          <a:xfrm>
            <a:off x="571715" y="846138"/>
            <a:ext cx="8000570" cy="53822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0891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“But do children normally take such smooth learning journeys as they acquire knowledge and understanding in a subject as our accountability system assumes? And is it reasonable to deem children as ‘on target’ or ‘in need of intervention’ using this approach?” 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“By reviewing the data we find that only</a:t>
            </a:r>
            <a:r>
              <a:rPr lang="en-GB" sz="2400" b="1" dirty="0">
                <a:solidFill>
                  <a:srgbClr val="FF0000"/>
                </a:solidFill>
              </a:rPr>
              <a:t> 9% </a:t>
            </a:r>
            <a:r>
              <a:rPr lang="en-GB" sz="2400" b="1" dirty="0"/>
              <a:t>of pupils take the expected pathways through Key Stage Two, Key Stage Three and Key Stage Four Levels.” 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i="1" dirty="0">
                <a:solidFill>
                  <a:srgbClr val="FF0000"/>
                </a:solidFill>
              </a:rPr>
              <a:t>Michael </a:t>
            </a:r>
            <a:r>
              <a:rPr lang="en-GB" sz="2400" b="1" i="1" dirty="0" err="1">
                <a:solidFill>
                  <a:srgbClr val="FF0000"/>
                </a:solidFill>
              </a:rPr>
              <a:t>Treadaway</a:t>
            </a:r>
            <a:r>
              <a:rPr lang="en-GB" sz="2400" b="1" i="1" dirty="0">
                <a:solidFill>
                  <a:srgbClr val="FF0000"/>
                </a:solidFill>
              </a:rPr>
              <a:t> ‘Why Measuring Pupil Progress Involves More Than Taking a Straight Line.’ (FFT 2016)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B6DF3-D028-4610-8652-12135AC01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1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951" t="26189" r="28737" b="21986"/>
          <a:stretch/>
        </p:blipFill>
        <p:spPr>
          <a:xfrm>
            <a:off x="571715" y="846138"/>
            <a:ext cx="8000570" cy="53822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0891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“Children are likely to make cognitive leaps and pauses at different times for a variety of reasons.”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i="1" dirty="0">
                <a:solidFill>
                  <a:srgbClr val="FF0000"/>
                </a:solidFill>
              </a:rPr>
              <a:t>Michael </a:t>
            </a:r>
            <a:r>
              <a:rPr lang="en-GB" sz="2400" b="1" i="1" dirty="0" err="1">
                <a:solidFill>
                  <a:srgbClr val="FF0000"/>
                </a:solidFill>
              </a:rPr>
              <a:t>Treadaway</a:t>
            </a:r>
            <a:r>
              <a:rPr lang="en-GB" sz="2400" b="1" i="1" dirty="0">
                <a:solidFill>
                  <a:srgbClr val="FF0000"/>
                </a:solidFill>
              </a:rPr>
              <a:t> ‘Why Measuring Pupil Progress Involves More Than Taking a Straight Line.’ (FFT 2016)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23448D-5475-4111-BF80-ED52D7424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27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b="1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GB" b="1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GB" b="1" i="1" dirty="0">
                <a:solidFill>
                  <a:srgbClr val="FF0000"/>
                </a:solidFill>
              </a:rPr>
              <a:t>James Atherton, De Montfort University (2005)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846" t="40405" r="18077" b="9911"/>
          <a:stretch/>
        </p:blipFill>
        <p:spPr>
          <a:xfrm>
            <a:off x="827584" y="855731"/>
            <a:ext cx="7696416" cy="4877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1AAC8-082F-4BBD-8982-6DDDF0AA1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8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951" t="26189" r="28737" b="21986"/>
          <a:stretch/>
        </p:blipFill>
        <p:spPr>
          <a:xfrm>
            <a:off x="571715" y="846138"/>
            <a:ext cx="8000570" cy="5382204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The cognition narrative  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GB" altLang="en-US" sz="2200" b="1" dirty="0">
                <a:solidFill>
                  <a:srgbClr val="FF0000"/>
                </a:solidFill>
              </a:rPr>
              <a:t>‘</a:t>
            </a:r>
            <a:r>
              <a:rPr lang="en-GB" altLang="en-US" sz="2600" b="1" dirty="0">
                <a:solidFill>
                  <a:srgbClr val="FF0000"/>
                </a:solidFill>
              </a:rPr>
              <a:t>I’m afraid they’re just not a linguist/scientist/artist/musician.’</a:t>
            </a:r>
          </a:p>
          <a:p>
            <a:pPr eaLnBrk="1" hangingPunct="1">
              <a:buFont typeface="Arial" charset="0"/>
              <a:buNone/>
            </a:pPr>
            <a:endParaRPr lang="en-GB" altLang="en-US" sz="2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GB" altLang="en-US" sz="2600" b="1" dirty="0">
                <a:solidFill>
                  <a:srgbClr val="FF0000"/>
                </a:solidFill>
              </a:rPr>
              <a:t>‘We have squeezed every ounce out of them at GCSE. There’s nothing left.’ </a:t>
            </a:r>
          </a:p>
          <a:p>
            <a:pPr eaLnBrk="1" hangingPunct="1">
              <a:buFont typeface="Arial" charset="0"/>
              <a:buNone/>
            </a:pPr>
            <a:endParaRPr lang="en-GB" altLang="en-US" sz="2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GB" altLang="en-US" sz="2600" b="1" dirty="0">
                <a:solidFill>
                  <a:srgbClr val="FF0000"/>
                </a:solidFill>
              </a:rPr>
              <a:t>‘Give me some decent kids, and I’ll give you some decent results.’ </a:t>
            </a:r>
          </a:p>
          <a:p>
            <a:pPr eaLnBrk="1" hangingPunct="1">
              <a:buFont typeface="Arial" charset="0"/>
              <a:buNone/>
            </a:pPr>
            <a:endParaRPr lang="en-GB" altLang="en-US" sz="2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GB" altLang="en-US" sz="2600" b="1" dirty="0">
                <a:solidFill>
                  <a:srgbClr val="FF0000"/>
                </a:solidFill>
              </a:rPr>
              <a:t>‘Well we can’t expect too much of them. They come from such difficult backgrounds.’ </a:t>
            </a:r>
          </a:p>
          <a:p>
            <a:pPr eaLnBrk="1" hangingPunct="1">
              <a:buFont typeface="Arial" charset="0"/>
              <a:buNone/>
            </a:pPr>
            <a:endParaRPr lang="en-GB" altLang="en-US" sz="2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GB" altLang="en-US" sz="2600" b="1" dirty="0">
                <a:solidFill>
                  <a:srgbClr val="FF0000"/>
                </a:solidFill>
              </a:rPr>
              <a:t>‘The step up in </a:t>
            </a:r>
            <a:r>
              <a:rPr lang="en-GB" altLang="en-US" sz="2600" b="1" i="1" dirty="0">
                <a:solidFill>
                  <a:srgbClr val="FF0000"/>
                </a:solidFill>
              </a:rPr>
              <a:t>my subject </a:t>
            </a:r>
            <a:r>
              <a:rPr lang="en-GB" altLang="en-US" sz="2600" b="1" dirty="0">
                <a:solidFill>
                  <a:srgbClr val="FF0000"/>
                </a:solidFill>
              </a:rPr>
              <a:t>is massive.’</a:t>
            </a:r>
          </a:p>
          <a:p>
            <a:pPr eaLnBrk="1" hangingPunct="1"/>
            <a:endParaRPr lang="en-GB" altLang="en-US" sz="2600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en-GB" altLang="en-US" sz="2600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en-GB" altLang="en-US" sz="2600" b="1" dirty="0">
              <a:solidFill>
                <a:srgbClr val="FF0000"/>
              </a:solidFill>
            </a:endParaRPr>
          </a:p>
          <a:p>
            <a:pPr eaLnBrk="1" hangingPunct="1"/>
            <a:endParaRPr lang="en-GB" altLang="en-US" sz="1700" b="1" dirty="0"/>
          </a:p>
          <a:p>
            <a:pPr marL="0" indent="0" eaLnBrk="1" hangingPunct="1">
              <a:buNone/>
            </a:pPr>
            <a:endParaRPr lang="en-GB" altLang="en-US" sz="1600" b="1" dirty="0"/>
          </a:p>
          <a:p>
            <a:pPr eaLnBrk="1" hangingPunct="1"/>
            <a:endParaRPr lang="en-GB" altLang="en-US" sz="1600" b="1" dirty="0"/>
          </a:p>
          <a:p>
            <a:pPr eaLnBrk="1" hangingPunct="1"/>
            <a:endParaRPr lang="en-GB" altLang="en-US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2FAB9-1B51-4C84-96AF-C72265C7E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   </a:t>
            </a:r>
            <a:br>
              <a:rPr lang="en-GB" dirty="0"/>
            </a:br>
            <a:r>
              <a:rPr lang="en-GB" dirty="0"/>
              <a:t>	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2830"/>
            <a:ext cx="8229600" cy="4123333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V</a:t>
            </a:r>
            <a:r>
              <a:rPr lang="en-GB" dirty="0">
                <a:solidFill>
                  <a:srgbClr val="FF0000"/>
                </a:solidFill>
              </a:rPr>
              <a:t>ision</a:t>
            </a:r>
            <a:r>
              <a:rPr lang="en-GB" dirty="0"/>
              <a:t>: How well do you know what you want to achieve?</a:t>
            </a:r>
          </a:p>
          <a:p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rgbClr val="FF0000"/>
                </a:solidFill>
              </a:rPr>
              <a:t>ffort</a:t>
            </a:r>
            <a:r>
              <a:rPr lang="en-GB" dirty="0"/>
              <a:t>: How many hours of independent work do you do?</a:t>
            </a:r>
          </a:p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rgbClr val="FF0000"/>
                </a:solidFill>
              </a:rPr>
              <a:t>ystems</a:t>
            </a:r>
            <a:r>
              <a:rPr lang="en-GB" dirty="0"/>
              <a:t>: How do you organise your learning and organise your time?</a:t>
            </a:r>
          </a:p>
          <a:p>
            <a:r>
              <a:rPr lang="en-GB" b="1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rgbClr val="FF0000"/>
                </a:solidFill>
              </a:rPr>
              <a:t>ractice</a:t>
            </a:r>
            <a:r>
              <a:rPr lang="en-GB" dirty="0"/>
              <a:t>: What kind of work do you do to practice your skills?</a:t>
            </a:r>
          </a:p>
          <a:p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>
                <a:solidFill>
                  <a:srgbClr val="FF0000"/>
                </a:solidFill>
              </a:rPr>
              <a:t>ttitude</a:t>
            </a:r>
            <a:r>
              <a:rPr lang="en-GB" dirty="0"/>
              <a:t>: How do you respond to setbacks?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708DF-C6E0-4853-99C1-FC66AB37F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1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6" y="1587622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low vision student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71" y="2525893"/>
            <a:ext cx="4286250" cy="2857500"/>
          </a:xfrm>
        </p:spPr>
      </p:pic>
      <p:sp>
        <p:nvSpPr>
          <p:cNvPr id="6" name="TextBox 5"/>
          <p:cNvSpPr txBox="1"/>
          <p:nvPr/>
        </p:nvSpPr>
        <p:spPr>
          <a:xfrm>
            <a:off x="2627784" y="5383393"/>
            <a:ext cx="4286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Characterised by listlessness, boredom, low-level anxiety, exasperation, and a tendency to procrastinate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191E0-597C-470F-8027-A98A3EAF2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2887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Vision</a:t>
            </a:r>
            <a:r>
              <a:rPr lang="en-GB" dirty="0"/>
              <a:t> – Key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Dream v Goal (a bias towards action)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‘Purpose’ beats ‘status’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Short term/long term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82A2A-1AD3-4709-84C0-8CBEED2C4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2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defTabSz="914400">
              <a:buClrTx/>
              <a:buNone/>
            </a:pPr>
            <a:r>
              <a:rPr lang="en-GB" sz="2400" b="1" dirty="0">
                <a:solidFill>
                  <a:srgbClr val="FF0000"/>
                </a:solidFill>
              </a:rPr>
              <a:t>Steve Oakes</a:t>
            </a:r>
          </a:p>
          <a:p>
            <a:pPr marL="0" lvl="0" indent="0" defTabSz="914400">
              <a:buClrTx/>
              <a:buNone/>
            </a:pPr>
            <a:endParaRPr lang="en-GB" sz="800" dirty="0">
              <a:solidFill>
                <a:prstClr val="black"/>
              </a:solidFill>
            </a:endParaRPr>
          </a:p>
          <a:p>
            <a:pPr marL="0" lvl="0" indent="0" defTabSz="914400">
              <a:buClrTx/>
              <a:buNone/>
            </a:pPr>
            <a:r>
              <a:rPr lang="en-GB" sz="2100" dirty="0">
                <a:solidFill>
                  <a:prstClr val="black"/>
                </a:solidFill>
              </a:rPr>
              <a:t>Teacher – GCSE and A Level, 17 years</a:t>
            </a:r>
          </a:p>
          <a:p>
            <a:pPr marL="0" lvl="0" indent="0" defTabSz="914400">
              <a:buClrTx/>
              <a:buNone/>
            </a:pPr>
            <a:r>
              <a:rPr lang="en-GB" sz="2100" dirty="0">
                <a:solidFill>
                  <a:prstClr val="black"/>
                </a:solidFill>
              </a:rPr>
              <a:t>Head of Department, Head of Year</a:t>
            </a:r>
          </a:p>
          <a:p>
            <a:pPr marL="0" lvl="0" indent="0" defTabSz="914400">
              <a:buClrTx/>
              <a:buNone/>
            </a:pPr>
            <a:r>
              <a:rPr lang="en-GB" sz="2100" dirty="0">
                <a:solidFill>
                  <a:prstClr val="black"/>
                </a:solidFill>
              </a:rPr>
              <a:t>Assistant Director of Sixth Form</a:t>
            </a:r>
          </a:p>
          <a:p>
            <a:pPr marL="0" indent="0">
              <a:buNone/>
            </a:pPr>
            <a:r>
              <a:rPr lang="en-GB" sz="2100" dirty="0"/>
              <a:t>Teacher, Researcher, Author, Education Trainer</a:t>
            </a:r>
          </a:p>
          <a:p>
            <a:pPr marL="0" indent="0">
              <a:buNone/>
            </a:pPr>
            <a:endParaRPr lang="en-GB" sz="2100" dirty="0"/>
          </a:p>
          <a:p>
            <a:pPr marL="0" lv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Martin Griffin</a:t>
            </a:r>
          </a:p>
          <a:p>
            <a:pPr marL="0" lvl="0" indent="0">
              <a:buNone/>
            </a:pPr>
            <a:endParaRPr lang="en-GB" sz="8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100" dirty="0">
                <a:solidFill>
                  <a:prstClr val="black"/>
                </a:solidFill>
              </a:rPr>
              <a:t>Teacher – GCSE and A Level, 20 years</a:t>
            </a:r>
          </a:p>
          <a:p>
            <a:pPr marL="0" lvl="0" indent="0">
              <a:buNone/>
            </a:pPr>
            <a:r>
              <a:rPr lang="en-GB" sz="2100" dirty="0">
                <a:solidFill>
                  <a:prstClr val="black"/>
                </a:solidFill>
              </a:rPr>
              <a:t>Head of Department, Head of Year, Assistant Headteacher</a:t>
            </a:r>
          </a:p>
          <a:p>
            <a:pPr marL="0" lvl="0" indent="0">
              <a:buNone/>
            </a:pPr>
            <a:r>
              <a:rPr lang="en-GB" sz="2100" dirty="0">
                <a:solidFill>
                  <a:prstClr val="black"/>
                </a:solidFill>
              </a:rPr>
              <a:t>Deputy Headteacher, Director of Sixth Form</a:t>
            </a:r>
          </a:p>
          <a:p>
            <a:pPr marL="0" indent="0">
              <a:buNone/>
            </a:pPr>
            <a:r>
              <a:rPr lang="en-GB" sz="2100" dirty="0"/>
              <a:t>Teacher, Author, Education Trainer</a:t>
            </a:r>
          </a:p>
          <a:p>
            <a:pPr marL="0" indent="0">
              <a:buNone/>
            </a:pPr>
            <a:endParaRPr lang="en-GB" sz="2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BC4F6-9F1A-46D6-926C-474B5C1F0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0" y="0"/>
            <a:ext cx="1740476" cy="1143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AFE102-D028-43B8-B90A-0B528852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60337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kern="0" dirty="0">
                <a:solidFill>
                  <a:srgbClr val="FF0000"/>
                </a:solidFill>
                <a:latin typeface="Calibri" pitchFamily="34" charset="0"/>
              </a:rPr>
              <a:t>About us</a:t>
            </a:r>
            <a:endParaRPr lang="en-GB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28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7A84-0C94-4E49-8E8B-10F8B017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05AD-F664-46D6-B86D-755365A83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</a:t>
            </a:r>
          </a:p>
        </p:txBody>
      </p:sp>
      <p:pic>
        <p:nvPicPr>
          <p:cNvPr id="2050" name="Picture 2" descr="Image result for leading and lagging indicators">
            <a:extLst>
              <a:ext uri="{FF2B5EF4-FFF2-40B4-BE49-F238E27FC236}">
                <a16:creationId xmlns:a16="http://schemas.microsoft.com/office/drawing/2014/main" id="{13C496E2-B31C-4F55-ADD8-5AAC0060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412776"/>
            <a:ext cx="82391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730D5C-C559-48CF-9D22-CDC1DFB4A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7F3A1-2E05-4FB2-B00E-CF69CE538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DA6CDD-3342-4064-8339-F46F1EF59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9701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High/Low Vision </a:t>
            </a:r>
            <a:r>
              <a:rPr lang="en-GB" sz="12000" dirty="0"/>
              <a:t>student in your context does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r>
              <a:rPr lang="en-GB" sz="12000" dirty="0">
                <a:solidFill>
                  <a:srgbClr val="FF0000"/>
                </a:solidFill>
              </a:rPr>
              <a:t>Low							     High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2C53D1-2403-4EC7-95A9-C63A10FDD9CB}"/>
              </a:ext>
            </a:extLst>
          </p:cNvPr>
          <p:cNvCxnSpPr/>
          <p:nvPr/>
        </p:nvCxnSpPr>
        <p:spPr>
          <a:xfrm>
            <a:off x="1043608" y="4005064"/>
            <a:ext cx="705678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329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Vision </a:t>
            </a:r>
            <a:r>
              <a:rPr lang="en-GB" sz="12000" dirty="0"/>
              <a:t>student in your context does this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r>
              <a:rPr lang="en-GB" sz="12000" dirty="0"/>
              <a:t>Asks questions, often staying behind after class</a:t>
            </a:r>
          </a:p>
          <a:p>
            <a:r>
              <a:rPr lang="en-GB" sz="12000" dirty="0"/>
              <a:t>Makes connections with previous learning – explores the ‘adjacent possible’; curious</a:t>
            </a:r>
          </a:p>
          <a:p>
            <a:r>
              <a:rPr lang="en-GB" sz="12000" dirty="0"/>
              <a:t>Understands the role and value of the subject in a wider context – news stories, TV, social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7F3A1-2E05-4FB2-B00E-CF69CE538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7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04" y="0"/>
            <a:ext cx="8910675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40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04" y="9303"/>
            <a:ext cx="9001000" cy="68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6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6" y="1587622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low effort student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44" y="2564904"/>
            <a:ext cx="4484104" cy="26892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88232" y="5308068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Characterised by satisfaction, contentment and short-termism – oblivious to levels of hard work put in by others.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486790-45A9-40D4-9E4E-52CB426CA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1488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Effort</a:t>
            </a:r>
            <a:r>
              <a:rPr lang="en-GB" dirty="0"/>
              <a:t> – Key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Measuring effort – knowing the standards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Perceptions of effort are relative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Comfort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83515-9CCD-4487-9814-9BAE16070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8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High/Low Effort </a:t>
            </a:r>
            <a:r>
              <a:rPr lang="en-GB" sz="12000" dirty="0"/>
              <a:t>student in your context does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r>
              <a:rPr lang="en-GB" sz="12000" dirty="0">
                <a:solidFill>
                  <a:srgbClr val="FF0000"/>
                </a:solidFill>
              </a:rPr>
              <a:t>Low							     High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78C64-064F-43B9-BE01-CCB7966C3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27584" y="3789040"/>
            <a:ext cx="72728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09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Effort </a:t>
            </a:r>
            <a:r>
              <a:rPr lang="en-GB" sz="12000" dirty="0"/>
              <a:t>student in your context does this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r>
              <a:rPr lang="en-GB" sz="12000" dirty="0"/>
              <a:t>Knows what an hour will be spent doing before it starts</a:t>
            </a:r>
          </a:p>
          <a:p>
            <a:r>
              <a:rPr lang="en-GB" sz="12000" dirty="0"/>
              <a:t>Chooses high-effort spaces to work</a:t>
            </a:r>
          </a:p>
          <a:p>
            <a:r>
              <a:rPr lang="en-GB" sz="12000" dirty="0"/>
              <a:t>Has a series of pro-active activities to complete regardless of teacher instruction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78C64-064F-43B9-BE01-CCB7966C3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3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04" y="9376"/>
            <a:ext cx="8797219" cy="684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9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C6F-494F-4695-88F3-ACC19B18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Project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24E61-4E23-40D8-84CA-580ED5A51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Five non-cognitive characteristics and their impact on student behaviours, attitudes and consequent performance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Encourage schools to take part</a:t>
            </a:r>
          </a:p>
          <a:p>
            <a:r>
              <a:rPr lang="en-GB" dirty="0"/>
              <a:t>Train the trainers</a:t>
            </a:r>
          </a:p>
          <a:p>
            <a:r>
              <a:rPr lang="en-GB" dirty="0"/>
              <a:t>Delivery of training to tutor group teams</a:t>
            </a:r>
          </a:p>
          <a:p>
            <a:r>
              <a:rPr lang="en-GB" dirty="0"/>
              <a:t>Delivery of support and intervention materials</a:t>
            </a:r>
          </a:p>
          <a:p>
            <a:r>
              <a:rPr lang="en-GB" dirty="0"/>
              <a:t>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16216-00CE-41FB-9E9C-E7B48ACAA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0" y="0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6" t="9747" r="14778" b="6056"/>
          <a:stretch>
            <a:fillRect/>
          </a:stretch>
        </p:blipFill>
        <p:spPr bwMode="auto">
          <a:xfrm>
            <a:off x="2165599" y="404664"/>
            <a:ext cx="6521201" cy="540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FC7A92-BB98-4CFD-AE3E-5576DA672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3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1853293166"/>
                    </a:ext>
                  </a:extLst>
                </a:gridCol>
                <a:gridCol w="5842992">
                  <a:extLst>
                    <a:ext uri="{9D8B030D-6E8A-4147-A177-3AD203B41FA5}">
                      <a16:colId xmlns:a16="http://schemas.microsoft.com/office/drawing/2014/main" val="160321586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en-GB" sz="3200" b="1" dirty="0" err="1"/>
                        <a:t>hpw</a:t>
                      </a:r>
                      <a:endParaRPr lang="en-GB" sz="32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percentage of</a:t>
                      </a:r>
                      <a:r>
                        <a:rPr lang="en-GB" sz="3200" baseline="0" dirty="0"/>
                        <a:t> students</a:t>
                      </a:r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4694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GB" sz="3200" b="1" dirty="0"/>
                        <a:t>0-4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31777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GB" sz="3200" b="1" dirty="0"/>
                        <a:t>4-8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3565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GB" sz="3200" b="1" dirty="0"/>
                        <a:t>8-12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3748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GB" sz="3200" b="1" dirty="0"/>
                        <a:t>12-16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7508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GB" sz="3200" b="1" dirty="0"/>
                        <a:t>16-20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0338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GB" sz="3200" b="1" dirty="0"/>
                        <a:t>20+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2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865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0255B91-7E04-41C4-82BE-4955767B4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08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1853293166"/>
                    </a:ext>
                  </a:extLst>
                </a:gridCol>
                <a:gridCol w="5842992">
                  <a:extLst>
                    <a:ext uri="{9D8B030D-6E8A-4147-A177-3AD203B41FA5}">
                      <a16:colId xmlns:a16="http://schemas.microsoft.com/office/drawing/2014/main" val="160321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b="1" dirty="0" err="1"/>
                        <a:t>hpw</a:t>
                      </a:r>
                      <a:endParaRPr lang="en-GB" sz="32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percentage of</a:t>
                      </a:r>
                      <a:r>
                        <a:rPr lang="en-GB" sz="3200" baseline="0" dirty="0"/>
                        <a:t> students</a:t>
                      </a:r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4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0-4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3%                                                    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3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4-8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3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8-12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3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12-16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7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16-20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0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20+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2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865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07E696C-4300-4178-B23D-C75B3D22F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55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1853293166"/>
                    </a:ext>
                  </a:extLst>
                </a:gridCol>
                <a:gridCol w="5842992">
                  <a:extLst>
                    <a:ext uri="{9D8B030D-6E8A-4147-A177-3AD203B41FA5}">
                      <a16:colId xmlns:a16="http://schemas.microsoft.com/office/drawing/2014/main" val="160321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b="1" dirty="0" err="1"/>
                        <a:t>hpw</a:t>
                      </a:r>
                      <a:endParaRPr lang="en-GB" sz="32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percentage of</a:t>
                      </a:r>
                      <a:r>
                        <a:rPr lang="en-GB" sz="3200" baseline="0" dirty="0"/>
                        <a:t> students</a:t>
                      </a:r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4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0-4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3%                                                    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3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4-8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/>
                        <a:t>11%                                                 14</a:t>
                      </a:r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3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8-12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3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12-16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7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16-20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0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20+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2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865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56CE202-87ED-4B69-9B83-92B778AFC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2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1853293166"/>
                    </a:ext>
                  </a:extLst>
                </a:gridCol>
                <a:gridCol w="5842992">
                  <a:extLst>
                    <a:ext uri="{9D8B030D-6E8A-4147-A177-3AD203B41FA5}">
                      <a16:colId xmlns:a16="http://schemas.microsoft.com/office/drawing/2014/main" val="160321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b="1" dirty="0" err="1"/>
                        <a:t>hpw</a:t>
                      </a:r>
                      <a:endParaRPr lang="en-GB" sz="32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percentage of</a:t>
                      </a:r>
                      <a:r>
                        <a:rPr lang="en-GB" sz="3200" baseline="0" dirty="0"/>
                        <a:t> students</a:t>
                      </a:r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4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0-4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3%                                                    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3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4-8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11%                                                 14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3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8-12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21%                                                 35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3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12-16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7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16-20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0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20+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2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865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53A7CBD-CFC7-4898-9A49-A86352F73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1853293166"/>
                    </a:ext>
                  </a:extLst>
                </a:gridCol>
                <a:gridCol w="5842992">
                  <a:extLst>
                    <a:ext uri="{9D8B030D-6E8A-4147-A177-3AD203B41FA5}">
                      <a16:colId xmlns:a16="http://schemas.microsoft.com/office/drawing/2014/main" val="160321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b="1" dirty="0" err="1"/>
                        <a:t>hpw</a:t>
                      </a:r>
                      <a:endParaRPr lang="en-GB" sz="32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percentage of</a:t>
                      </a:r>
                      <a:r>
                        <a:rPr lang="en-GB" sz="3200" baseline="0" dirty="0"/>
                        <a:t> students</a:t>
                      </a:r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4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0-4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3%                                                    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3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4-8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11%                                                 14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3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8-12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21%                                                 35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3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12-16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25%                                                 60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7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16-20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0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20+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2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865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891BB5A-D3C1-48C4-A5D1-327344DCB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1853293166"/>
                    </a:ext>
                  </a:extLst>
                </a:gridCol>
                <a:gridCol w="5842992">
                  <a:extLst>
                    <a:ext uri="{9D8B030D-6E8A-4147-A177-3AD203B41FA5}">
                      <a16:colId xmlns:a16="http://schemas.microsoft.com/office/drawing/2014/main" val="160321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b="1" dirty="0" err="1"/>
                        <a:t>hpw</a:t>
                      </a:r>
                      <a:endParaRPr lang="en-GB" sz="32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percentage of</a:t>
                      </a:r>
                      <a:r>
                        <a:rPr lang="en-GB" sz="3200" baseline="0" dirty="0"/>
                        <a:t> students</a:t>
                      </a:r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4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0-4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3%                                                    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3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4-8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11%                                                 14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3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8-12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21%                                                 35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3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12-16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25%                                                 60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7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16-20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11%                                                 71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0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20+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2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865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DEF4A6B-35FE-4199-A63F-8188E6748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90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>
                  <a:extLst>
                    <a:ext uri="{9D8B030D-6E8A-4147-A177-3AD203B41FA5}">
                      <a16:colId xmlns:a16="http://schemas.microsoft.com/office/drawing/2014/main" val="1853293166"/>
                    </a:ext>
                  </a:extLst>
                </a:gridCol>
                <a:gridCol w="5842992">
                  <a:extLst>
                    <a:ext uri="{9D8B030D-6E8A-4147-A177-3AD203B41FA5}">
                      <a16:colId xmlns:a16="http://schemas.microsoft.com/office/drawing/2014/main" val="160321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b="1" dirty="0" err="1"/>
                        <a:t>hpw</a:t>
                      </a:r>
                      <a:endParaRPr lang="en-GB" sz="32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percentage of</a:t>
                      </a:r>
                      <a:r>
                        <a:rPr lang="en-GB" sz="3200" baseline="0" dirty="0"/>
                        <a:t> students</a:t>
                      </a:r>
                      <a:endParaRPr lang="en-GB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4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0-4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3%                                                    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3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4-8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11%                                                 14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3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8-12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21%                                                 35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3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12-16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25%                                                 60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7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16-20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11%                                                 71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0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1" dirty="0"/>
                        <a:t>20+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28%                                                 99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2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865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49A1C5A-2B78-44EB-96F7-ED75AE0E6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28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8" t="21077" r="8449" b="19999"/>
          <a:stretch/>
        </p:blipFill>
        <p:spPr bwMode="auto">
          <a:xfrm>
            <a:off x="457200" y="1652492"/>
            <a:ext cx="8313375" cy="425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43" y="1007390"/>
            <a:ext cx="1613512" cy="9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A1302-1B20-46A8-82B5-AD9BD95C7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90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8DBF-8047-495B-81B1-18F25FDC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Three Types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98-5620-4A17-8125-9CEC41C4E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471F53-06BD-4124-AD34-CC39FFEC741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1600199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881EC90-9F47-49F2-9F04-6D8483E3A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61B1-1B42-448D-9DDC-516CF4E5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99F89-5FF4-4D6A-A6D3-74568616A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5384" t="24641" r="27654" b="6645"/>
          <a:stretch/>
        </p:blipFill>
        <p:spPr>
          <a:xfrm>
            <a:off x="2107421" y="93143"/>
            <a:ext cx="6613234" cy="5440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36031A-274B-46EC-B664-612D4A77C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4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8DBF-8047-495B-81B1-18F25FDC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Three Types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98-5620-4A17-8125-9CEC41C4E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471F53-06BD-4124-AD34-CC39FFEC741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1600199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43209C5-D468-419B-9505-5A19E9D32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7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8DBF-8047-495B-81B1-18F25FDC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Three Types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98-5620-4A17-8125-9CEC41C4E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471F53-06BD-4124-AD34-CC39FFEC741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1600199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2F3962-035D-4F15-B64A-D2C9E4F90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67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8DBF-8047-495B-81B1-18F25FDC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Three Types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7398-5620-4A17-8125-9CEC41C4E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471F53-06BD-4124-AD34-CC39FFEC741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1600199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8B26522-E4D6-4FF3-9DD2-915BC75DA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18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851" t="25911" r="36164" b="8656"/>
          <a:stretch/>
        </p:blipFill>
        <p:spPr>
          <a:xfrm>
            <a:off x="2090612" y="4546"/>
            <a:ext cx="5577731" cy="689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334006-2BC3-40DA-AA3E-6EAD0EB97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48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6" y="1587622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low-systems student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78" y="2567880"/>
            <a:ext cx="5097636" cy="25906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8232" y="5169991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Characterised by a scaling-up of old systems that now can’t cope, missing deadlines because the work has been forgotten, poor sleep and late waking, chaotic bags and folders, often high-stress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AF1C3-EA87-493A-9224-8E4505853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8420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Systems</a:t>
            </a:r>
            <a:r>
              <a:rPr lang="en-GB" dirty="0"/>
              <a:t> – Key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Project management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Collecting and capturing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Resources/time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F3BED-256D-454A-899C-077E7FDCA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6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68677-9C33-4040-B359-BA42D618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B7CA52-B5AC-477D-B530-3C56F6EEC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Systems </a:t>
            </a:r>
            <a:r>
              <a:rPr lang="en-GB" sz="12000" dirty="0"/>
              <a:t>student in your context does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r>
              <a:rPr lang="en-GB" sz="12000" dirty="0">
                <a:solidFill>
                  <a:srgbClr val="FF0000"/>
                </a:solidFill>
              </a:rPr>
              <a:t>Low							     High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949A27-C97C-414A-B73D-9C20736236A1}"/>
              </a:ext>
            </a:extLst>
          </p:cNvPr>
          <p:cNvCxnSpPr/>
          <p:nvPr/>
        </p:nvCxnSpPr>
        <p:spPr>
          <a:xfrm>
            <a:off x="827584" y="3789040"/>
            <a:ext cx="72728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969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Systems </a:t>
            </a:r>
            <a:r>
              <a:rPr lang="en-GB" sz="12000" dirty="0"/>
              <a:t>student does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r>
              <a:rPr lang="en-GB" sz="12000" dirty="0"/>
              <a:t>Reviews files and learning materials</a:t>
            </a:r>
          </a:p>
          <a:p>
            <a:r>
              <a:rPr lang="en-GB" sz="12000" dirty="0"/>
              <a:t>Looks ahead to next week and anticipates tricky periods of time</a:t>
            </a:r>
          </a:p>
          <a:p>
            <a:r>
              <a:rPr lang="en-GB" sz="12000" dirty="0"/>
              <a:t>Organises work thematically not chronologically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68677-9C33-4040-B359-BA42D618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6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5" name="Straight Connector 4"/>
          <p:cNvCxnSpPr>
            <a:stCxn id="2" idx="0"/>
          </p:cNvCxnSpPr>
          <p:nvPr/>
        </p:nvCxnSpPr>
        <p:spPr>
          <a:xfrm>
            <a:off x="4572000" y="274638"/>
            <a:ext cx="0" cy="6250706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3429000"/>
            <a:ext cx="82296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76256" y="3611563"/>
            <a:ext cx="21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Ahead of schedule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016" y="3595447"/>
            <a:ext cx="21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Behind schedule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3303" y="341760"/>
            <a:ext cx="21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High quality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5672" y="6124059"/>
            <a:ext cx="21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Low quality</a:t>
            </a:r>
          </a:p>
        </p:txBody>
      </p:sp>
      <p:sp>
        <p:nvSpPr>
          <p:cNvPr id="14" name="Oval 13"/>
          <p:cNvSpPr/>
          <p:nvPr/>
        </p:nvSpPr>
        <p:spPr>
          <a:xfrm>
            <a:off x="935597" y="5139775"/>
            <a:ext cx="216024" cy="2360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514600" y="4809419"/>
            <a:ext cx="216024" cy="2360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219264" y="449749"/>
            <a:ext cx="216024" cy="2360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801783" y="3994670"/>
            <a:ext cx="216024" cy="2360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8100392" y="2716197"/>
            <a:ext cx="216024" cy="2360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627659" y="1889210"/>
            <a:ext cx="216024" cy="2360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A60313-A890-4206-AF76-AC5665127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48478" y="1036155"/>
          <a:ext cx="8726560" cy="49395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5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446">
                <a:tc>
                  <a:txBody>
                    <a:bodyPr/>
                    <a:lstStyle/>
                    <a:p>
                      <a:r>
                        <a:rPr lang="en-GB" sz="1400" dirty="0"/>
                        <a:t>Extreme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High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Medium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Low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Idle</a:t>
                      </a:r>
                    </a:p>
                  </a:txBody>
                  <a:tcPr marL="68580" marR="68580" marT="34279" marB="3427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0032"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r"/>
                      <a:endParaRPr lang="en-GB" sz="1400" dirty="0"/>
                    </a:p>
                    <a:p>
                      <a:pPr algn="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8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68580" marR="68580" marT="34279" marB="342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84366" y="1623547"/>
            <a:ext cx="844158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22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BC4F6-9F1A-46D6-926C-474B5C1F0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0" y="0"/>
            <a:ext cx="1740476" cy="1143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F12088-FCCF-1742-9693-04097BE02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</a:rPr>
              <a:t>Why do some students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 underperform?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27B07-900C-C04C-907B-448FEFFD8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51225"/>
            <a:ext cx="25654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2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48478" y="1036155"/>
          <a:ext cx="8726560" cy="49395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5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446">
                <a:tc>
                  <a:txBody>
                    <a:bodyPr/>
                    <a:lstStyle/>
                    <a:p>
                      <a:r>
                        <a:rPr lang="en-GB" sz="1400" dirty="0"/>
                        <a:t>Extreme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High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Medium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Low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Idle</a:t>
                      </a:r>
                    </a:p>
                  </a:txBody>
                  <a:tcPr marL="68580" marR="68580" marT="34279" marB="3427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0032"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r"/>
                      <a:endParaRPr lang="en-GB" sz="1400" dirty="0"/>
                    </a:p>
                    <a:p>
                      <a:pPr algn="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8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68580" marR="68580" marT="34279" marB="342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84366" y="1623547"/>
            <a:ext cx="844158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 result for post it notes">
            <a:extLst>
              <a:ext uri="{FF2B5EF4-FFF2-40B4-BE49-F238E27FC236}">
                <a16:creationId xmlns:a16="http://schemas.microsoft.com/office/drawing/2014/main" id="{CB5F4FC8-E286-42AB-89F6-9FE2269FD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75252" y="1874798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post it notes">
            <a:extLst>
              <a:ext uri="{FF2B5EF4-FFF2-40B4-BE49-F238E27FC236}">
                <a16:creationId xmlns:a16="http://schemas.microsoft.com/office/drawing/2014/main" id="{6F3C4DB3-3512-45E8-867B-6C788364D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00707" y="2942181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post it notes">
            <a:extLst>
              <a:ext uri="{FF2B5EF4-FFF2-40B4-BE49-F238E27FC236}">
                <a16:creationId xmlns:a16="http://schemas.microsoft.com/office/drawing/2014/main" id="{D896753D-7A57-4CF3-952E-BC2A84624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841973" y="3419081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post it notes">
            <a:extLst>
              <a:ext uri="{FF2B5EF4-FFF2-40B4-BE49-F238E27FC236}">
                <a16:creationId xmlns:a16="http://schemas.microsoft.com/office/drawing/2014/main" id="{45DC6951-E02D-4ACE-AC86-D487BA0FE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638221" y="2191643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post it notes">
            <a:extLst>
              <a:ext uri="{FF2B5EF4-FFF2-40B4-BE49-F238E27FC236}">
                <a16:creationId xmlns:a16="http://schemas.microsoft.com/office/drawing/2014/main" id="{66FAEEAC-ADEE-4D5C-A697-9E86BDC81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6246738" y="4699210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post it notes">
            <a:extLst>
              <a:ext uri="{FF2B5EF4-FFF2-40B4-BE49-F238E27FC236}">
                <a16:creationId xmlns:a16="http://schemas.microsoft.com/office/drawing/2014/main" id="{55BB53BD-11DC-4037-A8D7-5E9DF1128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5640455" y="3788215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post it notes">
            <a:extLst>
              <a:ext uri="{FF2B5EF4-FFF2-40B4-BE49-F238E27FC236}">
                <a16:creationId xmlns:a16="http://schemas.microsoft.com/office/drawing/2014/main" id="{75848C94-C52D-4B21-B034-6E7C9784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5911295" y="2890162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post it notes">
            <a:extLst>
              <a:ext uri="{FF2B5EF4-FFF2-40B4-BE49-F238E27FC236}">
                <a16:creationId xmlns:a16="http://schemas.microsoft.com/office/drawing/2014/main" id="{A1E98398-3039-423B-9BB8-14F67A7B6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5645425" y="1862259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post it notes">
            <a:extLst>
              <a:ext uri="{FF2B5EF4-FFF2-40B4-BE49-F238E27FC236}">
                <a16:creationId xmlns:a16="http://schemas.microsoft.com/office/drawing/2014/main" id="{4A87B6BA-0E8F-4B0B-8AC0-5F0CB35F3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2449996" y="2858057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post it notes">
            <a:extLst>
              <a:ext uri="{FF2B5EF4-FFF2-40B4-BE49-F238E27FC236}">
                <a16:creationId xmlns:a16="http://schemas.microsoft.com/office/drawing/2014/main" id="{74695C70-DD98-4302-BF05-D1E1B2912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2622687" y="1870582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post it notes">
            <a:extLst>
              <a:ext uri="{FF2B5EF4-FFF2-40B4-BE49-F238E27FC236}">
                <a16:creationId xmlns:a16="http://schemas.microsoft.com/office/drawing/2014/main" id="{65DC5B3B-53F0-4E7D-9EBC-150BDAD12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3856382" y="3523084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post it notes">
            <a:extLst>
              <a:ext uri="{FF2B5EF4-FFF2-40B4-BE49-F238E27FC236}">
                <a16:creationId xmlns:a16="http://schemas.microsoft.com/office/drawing/2014/main" id="{D8DAA295-9931-493F-812C-0BFF4717C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4358308" y="2731663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result for post it notes">
            <a:extLst>
              <a:ext uri="{FF2B5EF4-FFF2-40B4-BE49-F238E27FC236}">
                <a16:creationId xmlns:a16="http://schemas.microsoft.com/office/drawing/2014/main" id="{D5BAD51F-7CB9-4956-AEAE-F260D21FB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3906077" y="1874798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post it notes">
            <a:extLst>
              <a:ext uri="{FF2B5EF4-FFF2-40B4-BE49-F238E27FC236}">
                <a16:creationId xmlns:a16="http://schemas.microsoft.com/office/drawing/2014/main" id="{8C893CE2-8421-4C21-97A0-B2CEFAA26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2305874" y="4026926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48478" y="1036155"/>
          <a:ext cx="8726560" cy="49395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5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446">
                <a:tc>
                  <a:txBody>
                    <a:bodyPr/>
                    <a:lstStyle/>
                    <a:p>
                      <a:r>
                        <a:rPr lang="en-GB" sz="1400" dirty="0"/>
                        <a:t>Extreme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High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Medium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Low</a:t>
                      </a:r>
                      <a:endParaRPr lang="en-GB" sz="1400" dirty="0"/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Idle</a:t>
                      </a:r>
                    </a:p>
                  </a:txBody>
                  <a:tcPr marL="68580" marR="68580" marT="34279" marB="3427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0032"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r"/>
                      <a:endParaRPr lang="en-GB" sz="1400" dirty="0"/>
                    </a:p>
                    <a:p>
                      <a:pPr algn="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8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 marL="68580" marR="68580" marT="34279" marB="342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68580" marR="68580" marT="34279" marB="342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84366" y="1623547"/>
            <a:ext cx="8441582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 result for post it notes">
            <a:extLst>
              <a:ext uri="{FF2B5EF4-FFF2-40B4-BE49-F238E27FC236}">
                <a16:creationId xmlns:a16="http://schemas.microsoft.com/office/drawing/2014/main" id="{CB5F4FC8-E286-42AB-89F6-9FE2269FD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75252" y="1874798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post it notes">
            <a:extLst>
              <a:ext uri="{FF2B5EF4-FFF2-40B4-BE49-F238E27FC236}">
                <a16:creationId xmlns:a16="http://schemas.microsoft.com/office/drawing/2014/main" id="{6F3C4DB3-3512-45E8-867B-6C788364D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00707" y="2942181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post it notes">
            <a:extLst>
              <a:ext uri="{FF2B5EF4-FFF2-40B4-BE49-F238E27FC236}">
                <a16:creationId xmlns:a16="http://schemas.microsoft.com/office/drawing/2014/main" id="{D896753D-7A57-4CF3-952E-BC2A84624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841973" y="3419081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post it notes">
            <a:extLst>
              <a:ext uri="{FF2B5EF4-FFF2-40B4-BE49-F238E27FC236}">
                <a16:creationId xmlns:a16="http://schemas.microsoft.com/office/drawing/2014/main" id="{45DC6951-E02D-4ACE-AC86-D487BA0FE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638221" y="2191643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post it notes">
            <a:extLst>
              <a:ext uri="{FF2B5EF4-FFF2-40B4-BE49-F238E27FC236}">
                <a16:creationId xmlns:a16="http://schemas.microsoft.com/office/drawing/2014/main" id="{66FAEEAC-ADEE-4D5C-A697-9E86BDC81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6246738" y="4699210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post it notes">
            <a:extLst>
              <a:ext uri="{FF2B5EF4-FFF2-40B4-BE49-F238E27FC236}">
                <a16:creationId xmlns:a16="http://schemas.microsoft.com/office/drawing/2014/main" id="{55BB53BD-11DC-4037-A8D7-5E9DF1128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5640455" y="3788215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post it notes">
            <a:extLst>
              <a:ext uri="{FF2B5EF4-FFF2-40B4-BE49-F238E27FC236}">
                <a16:creationId xmlns:a16="http://schemas.microsoft.com/office/drawing/2014/main" id="{75848C94-C52D-4B21-B034-6E7C9784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5911295" y="2890162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post it notes">
            <a:extLst>
              <a:ext uri="{FF2B5EF4-FFF2-40B4-BE49-F238E27FC236}">
                <a16:creationId xmlns:a16="http://schemas.microsoft.com/office/drawing/2014/main" id="{A1E98398-3039-423B-9BB8-14F67A7B6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5645425" y="1862259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post it notes">
            <a:extLst>
              <a:ext uri="{FF2B5EF4-FFF2-40B4-BE49-F238E27FC236}">
                <a16:creationId xmlns:a16="http://schemas.microsoft.com/office/drawing/2014/main" id="{4A87B6BA-0E8F-4B0B-8AC0-5F0CB35F3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2449996" y="2858057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post it notes">
            <a:extLst>
              <a:ext uri="{FF2B5EF4-FFF2-40B4-BE49-F238E27FC236}">
                <a16:creationId xmlns:a16="http://schemas.microsoft.com/office/drawing/2014/main" id="{74695C70-DD98-4302-BF05-D1E1B2912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2622687" y="1870582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post it notes">
            <a:extLst>
              <a:ext uri="{FF2B5EF4-FFF2-40B4-BE49-F238E27FC236}">
                <a16:creationId xmlns:a16="http://schemas.microsoft.com/office/drawing/2014/main" id="{65DC5B3B-53F0-4E7D-9EBC-150BDAD12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3856382" y="3523084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post it notes">
            <a:extLst>
              <a:ext uri="{FF2B5EF4-FFF2-40B4-BE49-F238E27FC236}">
                <a16:creationId xmlns:a16="http://schemas.microsoft.com/office/drawing/2014/main" id="{D8DAA295-9931-493F-812C-0BFF4717C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4358308" y="2731663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result for post it notes">
            <a:extLst>
              <a:ext uri="{FF2B5EF4-FFF2-40B4-BE49-F238E27FC236}">
                <a16:creationId xmlns:a16="http://schemas.microsoft.com/office/drawing/2014/main" id="{D5BAD51F-7CB9-4956-AEAE-F260D21FB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3906077" y="1874798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post it notes">
            <a:extLst>
              <a:ext uri="{FF2B5EF4-FFF2-40B4-BE49-F238E27FC236}">
                <a16:creationId xmlns:a16="http://schemas.microsoft.com/office/drawing/2014/main" id="{8C893CE2-8421-4C21-97A0-B2CEFAA26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2305874" y="4026926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post it notes">
            <a:extLst>
              <a:ext uri="{FF2B5EF4-FFF2-40B4-BE49-F238E27FC236}">
                <a16:creationId xmlns:a16="http://schemas.microsoft.com/office/drawing/2014/main" id="{78D790EC-2736-4F85-982F-3650298A6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3604" r="22603" b="22568"/>
          <a:stretch/>
        </p:blipFill>
        <p:spPr bwMode="auto">
          <a:xfrm>
            <a:off x="7588523" y="3110251"/>
            <a:ext cx="755375" cy="6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25378 0.0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2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17552 -0.1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4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43555 0.183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4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43099 -0.130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6" y="1587622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low practice student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8045" y="5383393"/>
            <a:ext cx="5724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Often organised and hardworking but loyal to repeated patterns of GCSE preparation, comfortable behaviours, sense of control achieved through large stationery purchases, claims “you can’t revise” for skills-based courses</a:t>
            </a:r>
          </a:p>
        </p:txBody>
      </p:sp>
      <p:pic>
        <p:nvPicPr>
          <p:cNvPr id="1026" name="Picture 2" descr="http://ozduhoc.com/wp-content/uploads/2015/04/blog_learningtechniqu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4032448" cy="268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104CC3-983C-4D4A-AEC8-D01A75D0E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3917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Practice -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/>
              <a:t>Key Principles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Know the skills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Practice under a variety of conditions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Reinforce high expectations of practice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E5DB8-013D-4683-BAA6-011CA0FA1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456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68677-9C33-4040-B359-BA42D618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B7CA52-B5AC-477D-B530-3C56F6EEC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Practice </a:t>
            </a:r>
            <a:r>
              <a:rPr lang="en-GB" sz="12000" dirty="0"/>
              <a:t>student in your context does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r>
              <a:rPr lang="en-GB" sz="12000" dirty="0">
                <a:solidFill>
                  <a:srgbClr val="FF0000"/>
                </a:solidFill>
              </a:rPr>
              <a:t>Low							     High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949A27-C97C-414A-B73D-9C20736236A1}"/>
              </a:ext>
            </a:extLst>
          </p:cNvPr>
          <p:cNvCxnSpPr/>
          <p:nvPr/>
        </p:nvCxnSpPr>
        <p:spPr>
          <a:xfrm>
            <a:off x="827584" y="3789040"/>
            <a:ext cx="72728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189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Practice </a:t>
            </a:r>
            <a:r>
              <a:rPr lang="en-GB" sz="12000" dirty="0"/>
              <a:t>student does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r>
              <a:rPr lang="en-GB" sz="12000" dirty="0"/>
              <a:t>Completes ‘content’ learning as the course goes on</a:t>
            </a:r>
          </a:p>
          <a:p>
            <a:r>
              <a:rPr lang="en-GB" sz="12000" dirty="0"/>
              <a:t>Gathers past paper questions and attempts sections/full papers</a:t>
            </a:r>
          </a:p>
          <a:p>
            <a:r>
              <a:rPr lang="en-GB" sz="12000" dirty="0"/>
              <a:t>Strategically reviews progress, looks for weaknesses and focuses on them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6504D-8DFB-4578-89CB-390747499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86DD9-F800-4110-982C-56564C363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1455A-044C-47E9-A011-EFC361F00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table tennis">
            <a:extLst>
              <a:ext uri="{FF2B5EF4-FFF2-40B4-BE49-F238E27FC236}">
                <a16:creationId xmlns:a16="http://schemas.microsoft.com/office/drawing/2014/main" id="{ACA5C648-4FCA-40E0-9410-9DBCB838F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47032"/>
            <a:ext cx="8572500" cy="447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A82DD-B6F9-49C9-BB72-4FD461DD6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974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9EE8E-83F9-4361-BA49-1838AC55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B5BC2-D996-4BA1-AB75-AF50F77CA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table tennis gif">
            <a:extLst>
              <a:ext uri="{FF2B5EF4-FFF2-40B4-BE49-F238E27FC236}">
                <a16:creationId xmlns:a16="http://schemas.microsoft.com/office/drawing/2014/main" id="{56B2D184-5787-4AD1-90A6-BAAB274874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2" y="1380626"/>
            <a:ext cx="4784678" cy="47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table tennis steps to success">
            <a:extLst>
              <a:ext uri="{FF2B5EF4-FFF2-40B4-BE49-F238E27FC236}">
                <a16:creationId xmlns:a16="http://schemas.microsoft.com/office/drawing/2014/main" id="{2D1EDBA3-2AED-4A76-AF87-597B6BD8D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33" y="1380626"/>
            <a:ext cx="3672408" cy="47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4109E-A6AB-418E-B426-B8AD71F9F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195736" y="4005064"/>
            <a:ext cx="6491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High practice spaces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Establishing in-game basic moves: breaking into component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Drills for fine-tuning component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Competition and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Deliberate increase in challenge</a:t>
            </a:r>
            <a:endParaRPr lang="en-GB" dirty="0"/>
          </a:p>
        </p:txBody>
      </p:sp>
      <p:pic>
        <p:nvPicPr>
          <p:cNvPr id="3" name="Guy Plays Table Tennis Every Day for a Year">
            <a:hlinkClick r:id="" action="ppaction://media"/>
            <a:extLst>
              <a:ext uri="{FF2B5EF4-FFF2-40B4-BE49-F238E27FC236}">
                <a16:creationId xmlns:a16="http://schemas.microsoft.com/office/drawing/2014/main" id="{79D5DE97-DAC7-4E11-AED6-DF6C9D0301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5" y="274639"/>
            <a:ext cx="6631285" cy="37304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9B49B-BB51-4F77-BB3D-2A501D6EE2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B50E3-044D-4D4E-AEFA-983FBC10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Know the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EE809-3657-478F-B3B8-EE4476018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453FE-909F-45C3-964A-31CA18662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0616" t="27590" r="27162" b="14427"/>
          <a:stretch/>
        </p:blipFill>
        <p:spPr>
          <a:xfrm>
            <a:off x="1167461" y="1417638"/>
            <a:ext cx="6809077" cy="525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D8BC4-6DD8-4C0E-B073-AFFFEDFCD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8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03-01 at 07.13.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3309"/>
          <a:stretch>
            <a:fillRect/>
          </a:stretch>
        </p:blipFill>
        <p:spPr>
          <a:xfrm>
            <a:off x="395536" y="1700808"/>
            <a:ext cx="8235915" cy="439248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BC4F6-9F1A-46D6-926C-474B5C1F0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0" y="0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6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Revision Questionnaire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B3F4B-3348-4EA3-9EB7-43768EAB6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91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20168" r="14337" b="6185"/>
          <a:stretch/>
        </p:blipFill>
        <p:spPr bwMode="auto">
          <a:xfrm>
            <a:off x="-58738" y="1434951"/>
            <a:ext cx="9172576" cy="523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9F8FE1-DAD6-4FFC-A926-0C6052326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615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20168" r="14337" b="6185"/>
          <a:stretch/>
        </p:blipFill>
        <p:spPr bwMode="auto">
          <a:xfrm>
            <a:off x="-58738" y="1434951"/>
            <a:ext cx="9172576" cy="523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388" y="1844824"/>
            <a:ext cx="8856662" cy="2160588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219700" y="2708920"/>
            <a:ext cx="32400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+mn-lt"/>
              </a:rPr>
              <a:t>Step 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7E67F3-3A96-48C8-A926-68AB5A063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20168" r="14337" b="6185"/>
          <a:stretch/>
        </p:blipFill>
        <p:spPr bwMode="auto">
          <a:xfrm>
            <a:off x="-58738" y="1434951"/>
            <a:ext cx="9172576" cy="523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388" y="1844824"/>
            <a:ext cx="8856662" cy="2160588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219700" y="2708920"/>
            <a:ext cx="32400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+mn-lt"/>
              </a:rPr>
              <a:t>Step 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388" y="4002237"/>
            <a:ext cx="8856662" cy="769937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19700" y="4002236"/>
            <a:ext cx="32400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+mn-lt"/>
              </a:rPr>
              <a:t>Step Two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E82325-9453-49FE-871D-ED973B749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999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20168" r="14337" b="6185"/>
          <a:stretch/>
        </p:blipFill>
        <p:spPr bwMode="auto">
          <a:xfrm>
            <a:off x="-58738" y="1434951"/>
            <a:ext cx="9172576" cy="523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388" y="1844824"/>
            <a:ext cx="8856662" cy="2160588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219700" y="2708920"/>
            <a:ext cx="32400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+mn-lt"/>
              </a:rPr>
              <a:t>Step 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388" y="4002237"/>
            <a:ext cx="8856662" cy="769937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19700" y="4002236"/>
            <a:ext cx="32400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+mn-lt"/>
              </a:rPr>
              <a:t>Step Two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388" y="4789488"/>
            <a:ext cx="8856662" cy="1876425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72100" y="5343525"/>
            <a:ext cx="3240088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+mn-lt"/>
              </a:rPr>
              <a:t>Step Three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61DD3-63A0-4556-BCD9-193C2302A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65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6" t="9747" r="14778" b="6056"/>
          <a:stretch>
            <a:fillRect/>
          </a:stretch>
        </p:blipFill>
        <p:spPr bwMode="auto">
          <a:xfrm>
            <a:off x="2411761" y="1160748"/>
            <a:ext cx="546831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DD46A8-8A37-473D-AD8F-0F3FDBBFA362}"/>
              </a:ext>
            </a:extLst>
          </p:cNvPr>
          <p:cNvCxnSpPr/>
          <p:nvPr/>
        </p:nvCxnSpPr>
        <p:spPr>
          <a:xfrm>
            <a:off x="2087218" y="3858868"/>
            <a:ext cx="6211956" cy="795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F63DF9-4930-4DC9-BD9B-45AE1DCBBEF9}"/>
              </a:ext>
            </a:extLst>
          </p:cNvPr>
          <p:cNvCxnSpPr/>
          <p:nvPr/>
        </p:nvCxnSpPr>
        <p:spPr>
          <a:xfrm>
            <a:off x="2087218" y="4311099"/>
            <a:ext cx="6211956" cy="79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A182D43-0C8B-42E5-8B02-D2BE0DCCC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Finding Flow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2373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Flow states feel like:</a:t>
            </a:r>
          </a:p>
          <a:p>
            <a:pPr marL="0" indent="0">
              <a:buNone/>
            </a:pPr>
            <a:r>
              <a:rPr lang="en-GB" b="1" i="1" dirty="0">
                <a:solidFill>
                  <a:srgbClr val="FF0000"/>
                </a:solidFill>
              </a:rPr>
              <a:t>“nothing else seems to matter. The ego falls away. Time flies… your whole being is involved, and you’re using your skills to the utmost.”</a:t>
            </a:r>
          </a:p>
          <a:p>
            <a:pPr marL="0" indent="0">
              <a:buNone/>
            </a:pPr>
            <a:endParaRPr lang="en-GB" sz="500" dirty="0"/>
          </a:p>
          <a:p>
            <a:pPr marL="0" indent="0">
              <a:buNone/>
            </a:pPr>
            <a:r>
              <a:rPr lang="en-GB" dirty="0"/>
              <a:t>Flow states arrive when engaged in:</a:t>
            </a:r>
          </a:p>
          <a:p>
            <a:pPr marL="0" indent="0">
              <a:buNone/>
            </a:pPr>
            <a:r>
              <a:rPr lang="en-GB" b="1" i="1" dirty="0">
                <a:solidFill>
                  <a:srgbClr val="FF0000"/>
                </a:solidFill>
              </a:rPr>
              <a:t>“painful, risky, difficult activities that stretched the person’s capacity and involved an element of novelty and discovery.”</a:t>
            </a:r>
          </a:p>
          <a:p>
            <a:pPr marL="0" indent="0">
              <a:buNone/>
            </a:pPr>
            <a:endParaRPr lang="en-GB" sz="12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3000" b="1" i="1" dirty="0">
                <a:solidFill>
                  <a:srgbClr val="FF0000"/>
                </a:solidFill>
              </a:rPr>
              <a:t>Mihaly Csikszentmihalyi, Flow (1991)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53362-52F9-441A-AD9C-12E21BA0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41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5A48B-DCBE-40A2-9B8F-0B92C829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3A551-9FA8-489F-8297-10D8960B7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9D1CA-35AC-49D5-AA0A-078B772A926C}"/>
              </a:ext>
            </a:extLst>
          </p:cNvPr>
          <p:cNvPicPr/>
          <p:nvPr/>
        </p:nvPicPr>
        <p:blipFill rotWithShape="1">
          <a:blip r:embed="rId2"/>
          <a:srcRect l="6279" t="17736" r="42940" b="26100"/>
          <a:stretch/>
        </p:blipFill>
        <p:spPr bwMode="auto">
          <a:xfrm>
            <a:off x="323528" y="1417638"/>
            <a:ext cx="8820472" cy="5165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B66CC-8395-4D39-A803-B01779D5C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19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5A4EB-3A00-46EE-899D-F26AFACE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7DCE4-7B98-40C6-9EAE-E6BF3F991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Complete a full paper. Try the </a:t>
            </a:r>
          </a:p>
          <a:p>
            <a:pPr marL="0" indent="0">
              <a:buNone/>
            </a:pPr>
            <a:r>
              <a:rPr lang="en-GB" sz="2000" b="1" dirty="0"/>
              <a:t>hardest questions you’ve found – </a:t>
            </a:r>
          </a:p>
          <a:p>
            <a:pPr marL="0" indent="0">
              <a:buNone/>
            </a:pPr>
            <a:r>
              <a:rPr lang="en-GB" sz="2000" b="1" dirty="0"/>
              <a:t>first in note form, then timed.</a:t>
            </a:r>
          </a:p>
          <a:p>
            <a:pPr marL="0" indent="0">
              <a:buNone/>
            </a:pPr>
            <a:r>
              <a:rPr lang="en-GB" sz="2000" b="1" dirty="0"/>
              <a:t>Do a paper from a different syllabus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2000" b="1" dirty="0"/>
              <a:t>Try short exam questions, timed.</a:t>
            </a:r>
          </a:p>
          <a:p>
            <a:pPr marL="0" indent="0">
              <a:buNone/>
            </a:pPr>
            <a:r>
              <a:rPr lang="en-GB" sz="2000" b="1" dirty="0"/>
              <a:t>Complete an hour of timed exam</a:t>
            </a:r>
          </a:p>
          <a:p>
            <a:pPr marL="0" indent="0">
              <a:buNone/>
            </a:pPr>
            <a:r>
              <a:rPr lang="en-GB" sz="2000" b="1" dirty="0"/>
              <a:t>work – half a paper.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2000" b="1" dirty="0"/>
              <a:t>Regularly review notes. Re-cast </a:t>
            </a:r>
          </a:p>
          <a:p>
            <a:pPr marL="0" indent="0">
              <a:buNone/>
            </a:pPr>
            <a:r>
              <a:rPr lang="en-GB" sz="2000" b="1" dirty="0"/>
              <a:t>class notes using graphic </a:t>
            </a:r>
          </a:p>
          <a:p>
            <a:pPr marL="0" indent="0">
              <a:buNone/>
            </a:pPr>
            <a:r>
              <a:rPr lang="en-GB" sz="2000" b="1" dirty="0"/>
              <a:t>organisers. Read course textbooks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817194-C47B-4D0E-B5B3-4140637B13AF}"/>
              </a:ext>
            </a:extLst>
          </p:cNvPr>
          <p:cNvCxnSpPr/>
          <p:nvPr/>
        </p:nvCxnSpPr>
        <p:spPr>
          <a:xfrm flipH="1">
            <a:off x="179512" y="3212976"/>
            <a:ext cx="367240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A534B1-0FC6-48C6-A714-639A3500D46B}"/>
              </a:ext>
            </a:extLst>
          </p:cNvPr>
          <p:cNvCxnSpPr/>
          <p:nvPr/>
        </p:nvCxnSpPr>
        <p:spPr>
          <a:xfrm flipH="1">
            <a:off x="179512" y="4437112"/>
            <a:ext cx="367240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34E976A-12C6-4CD8-96C4-C31724219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A26AD-3518-4612-A065-F9B46B392C0A}"/>
              </a:ext>
            </a:extLst>
          </p:cNvPr>
          <p:cNvPicPr/>
          <p:nvPr/>
        </p:nvPicPr>
        <p:blipFill rotWithShape="1">
          <a:blip r:embed="rId3"/>
          <a:srcRect l="6279" t="17736" r="42940" b="26100"/>
          <a:stretch/>
        </p:blipFill>
        <p:spPr bwMode="auto">
          <a:xfrm>
            <a:off x="3869356" y="1819817"/>
            <a:ext cx="5383164" cy="4057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80866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Practice </a:t>
            </a:r>
            <a:r>
              <a:rPr lang="en-GB" sz="12000" dirty="0"/>
              <a:t>student in your context does this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r>
              <a:rPr lang="en-GB" sz="12000" dirty="0"/>
              <a:t>Completes ‘content’ learning as the course goes on</a:t>
            </a:r>
          </a:p>
          <a:p>
            <a:r>
              <a:rPr lang="en-GB" sz="12000" dirty="0"/>
              <a:t>Gathers past paper questions and attempts sections/full papers</a:t>
            </a:r>
          </a:p>
          <a:p>
            <a:r>
              <a:rPr lang="en-GB" sz="12000" dirty="0"/>
              <a:t>Strategically reviews progress, looks for weaknesses and focuses on them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6504D-8DFB-4578-89CB-390747499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01-02 at 16.30.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59" r="-15459"/>
          <a:stretch>
            <a:fillRect/>
          </a:stretch>
        </p:blipFill>
        <p:spPr>
          <a:xfrm>
            <a:off x="755576" y="1484784"/>
            <a:ext cx="7384239" cy="406104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BC4F6-9F1A-46D6-926C-474B5C1F0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0" y="0"/>
            <a:ext cx="1740476" cy="1143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57F219-8FC9-4A24-9F2A-DFC8BF34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60337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kern="0" dirty="0">
                <a:solidFill>
                  <a:srgbClr val="FF0000"/>
                </a:solidFill>
                <a:latin typeface="Calibri" pitchFamily="34" charset="0"/>
              </a:rPr>
              <a:t>Two Issues</a:t>
            </a:r>
            <a:endParaRPr lang="en-GB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268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6" y="1587622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low attitude student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76" y="2541489"/>
            <a:ext cx="3960440" cy="2639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3852" y="5301208"/>
            <a:ext cx="401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Characterised by anger, frustration with progress, unhappiness, self-loathing, negativity – often comparing themselves unfavourably to others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8493B-BEFF-435D-9742-7982D9DF0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9171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Attitude -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/>
              <a:t>Key Principles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71633-CFD1-469C-AEE7-A46DD9B3B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pic>
        <p:nvPicPr>
          <p:cNvPr id="5" name="Content Placeholder 4" descr="Screen Shot 2018-01-02 at 19.00.39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64" b="-126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9373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68677-9C33-4040-B359-BA42D618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B7CA52-B5AC-477D-B530-3C56F6EEC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Attitude </a:t>
            </a:r>
            <a:r>
              <a:rPr lang="en-GB" sz="12000" dirty="0"/>
              <a:t>student in your context does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endParaRPr lang="en-GB" sz="12000" dirty="0"/>
          </a:p>
          <a:p>
            <a:pPr marL="0" indent="0">
              <a:buNone/>
            </a:pPr>
            <a:r>
              <a:rPr lang="en-GB" sz="12000" dirty="0">
                <a:solidFill>
                  <a:srgbClr val="FF0000"/>
                </a:solidFill>
              </a:rPr>
              <a:t>Low							     High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949A27-C97C-414A-B73D-9C20736236A1}"/>
              </a:ext>
            </a:extLst>
          </p:cNvPr>
          <p:cNvCxnSpPr/>
          <p:nvPr/>
        </p:nvCxnSpPr>
        <p:spPr>
          <a:xfrm>
            <a:off x="827584" y="3789040"/>
            <a:ext cx="72728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227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2000" dirty="0"/>
              <a:t>Three things a </a:t>
            </a:r>
            <a:r>
              <a:rPr lang="en-GB" sz="12000" b="1" dirty="0">
                <a:solidFill>
                  <a:srgbClr val="FF0000"/>
                </a:solidFill>
              </a:rPr>
              <a:t>High Attitude </a:t>
            </a:r>
            <a:r>
              <a:rPr lang="en-GB" sz="12000" dirty="0"/>
              <a:t>student does every lesson/every day/every week….</a:t>
            </a:r>
          </a:p>
          <a:p>
            <a:pPr marL="0" indent="0">
              <a:buNone/>
            </a:pPr>
            <a:endParaRPr lang="en-GB" sz="12000" dirty="0"/>
          </a:p>
          <a:p>
            <a:r>
              <a:rPr lang="en-GB" sz="12000" dirty="0"/>
              <a:t>Audits feedback, seeks out examples of better work</a:t>
            </a:r>
          </a:p>
          <a:p>
            <a:r>
              <a:rPr lang="en-GB" sz="12000" dirty="0"/>
              <a:t>Seeks out help confidently, asks advice – a support network</a:t>
            </a:r>
          </a:p>
          <a:p>
            <a:r>
              <a:rPr lang="en-GB" sz="12000" dirty="0"/>
              <a:t>Goes through tough times but focuses on benefits, successes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6C0A2-2B09-4716-AF30-CD444C610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Process </a:t>
            </a:r>
            <a:r>
              <a:rPr lang="en-GB" sz="2800" dirty="0">
                <a:solidFill>
                  <a:srgbClr val="FF0000"/>
                </a:solidFill>
              </a:rPr>
              <a:t>(Graham)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4175" t="25323" r="19676" b="18036"/>
          <a:stretch/>
        </p:blipFill>
        <p:spPr>
          <a:xfrm>
            <a:off x="463167" y="1645274"/>
            <a:ext cx="8232310" cy="3963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9BB0-D6F2-4327-941F-5587FF40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443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3BDC-E639-2548-A714-977F48E5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Think Three Positives</a:t>
            </a:r>
          </a:p>
        </p:txBody>
      </p:sp>
      <p:pic>
        <p:nvPicPr>
          <p:cNvPr id="4" name="Excessive Ping Pong Celebration (Adam Bobrow)">
            <a:hlinkClick r:id="" action="ppaction://media"/>
            <a:extLst>
              <a:ext uri="{FF2B5EF4-FFF2-40B4-BE49-F238E27FC236}">
                <a16:creationId xmlns:a16="http://schemas.microsoft.com/office/drawing/2014/main" id="{53716607-4B9E-E941-8C78-3F8B626582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556792"/>
            <a:ext cx="7416823" cy="452596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D79B0-184F-4E2D-A9C7-131EAFD0AB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83"/>
          <a:stretch/>
        </p:blipFill>
        <p:spPr>
          <a:xfrm>
            <a:off x="936104" y="0"/>
            <a:ext cx="8973297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455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   </a:t>
            </a:r>
            <a:br>
              <a:rPr lang="en-GB" dirty="0"/>
            </a:br>
            <a:r>
              <a:rPr lang="en-GB" dirty="0"/>
              <a:t>	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2830"/>
            <a:ext cx="8229600" cy="4123333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V</a:t>
            </a:r>
            <a:r>
              <a:rPr lang="en-GB" dirty="0">
                <a:solidFill>
                  <a:srgbClr val="FF0000"/>
                </a:solidFill>
              </a:rPr>
              <a:t>ision</a:t>
            </a:r>
            <a:r>
              <a:rPr lang="en-GB" dirty="0"/>
              <a:t>: How well do you know what you want to achieve?</a:t>
            </a:r>
          </a:p>
          <a:p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rgbClr val="FF0000"/>
                </a:solidFill>
              </a:rPr>
              <a:t>ffort</a:t>
            </a:r>
            <a:r>
              <a:rPr lang="en-GB" dirty="0"/>
              <a:t>: How many hours of independent work do you do?</a:t>
            </a:r>
          </a:p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rgbClr val="FF0000"/>
                </a:solidFill>
              </a:rPr>
              <a:t>ystems</a:t>
            </a:r>
            <a:r>
              <a:rPr lang="en-GB" dirty="0"/>
              <a:t>: How do you organise your learning and organise your time?</a:t>
            </a:r>
          </a:p>
          <a:p>
            <a:r>
              <a:rPr lang="en-GB" b="1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rgbClr val="FF0000"/>
                </a:solidFill>
              </a:rPr>
              <a:t>ractice</a:t>
            </a:r>
            <a:r>
              <a:rPr lang="en-GB" dirty="0"/>
              <a:t>: What kind of work do you do to practice your skills?</a:t>
            </a:r>
          </a:p>
          <a:p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>
                <a:solidFill>
                  <a:srgbClr val="FF0000"/>
                </a:solidFill>
              </a:rPr>
              <a:t>ttitude</a:t>
            </a:r>
            <a:r>
              <a:rPr lang="en-GB" dirty="0"/>
              <a:t>: How do you respond to setbacks?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259D3-D7CE-4BE0-8E68-FE4CB01A1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702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BFD0CAD-6716-47B3-8799-4F6E01F74E3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09600" y="1752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D941523-C4BA-433C-B364-D127B079AF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482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61B1-1B42-448D-9DDC-516CF4E5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056B4-145C-4B06-AD9A-FB5946896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</a:t>
            </a:r>
            <a:r>
              <a:rPr lang="en-GB" dirty="0">
                <a:solidFill>
                  <a:srgbClr val="FF0000"/>
                </a:solidFill>
              </a:rPr>
              <a:t>Why?      What?     How?     Who?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99F89-5FF4-4D6A-A6D3-74568616A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5384" t="24641" r="27654" b="6645"/>
          <a:stretch/>
        </p:blipFill>
        <p:spPr>
          <a:xfrm>
            <a:off x="2107421" y="93143"/>
            <a:ext cx="6613234" cy="5440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36031A-274B-46EC-B664-612D4A77C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6D2A7E-229A-48AA-A403-52421FDE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60337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kern="0" dirty="0">
                <a:solidFill>
                  <a:srgbClr val="FF0000"/>
                </a:solidFill>
                <a:latin typeface="Calibri" pitchFamily="34" charset="0"/>
              </a:rPr>
              <a:t>Micromanagement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86AA55-FE2D-4965-AA59-36FF24DF49BB}"/>
              </a:ext>
            </a:extLst>
          </p:cNvPr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Passivity</a:t>
            </a:r>
          </a:p>
          <a:p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Impostor syndrome, expressed through anti-intellectualism</a:t>
            </a:r>
          </a:p>
          <a:p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locus of control lies with the organisation not the individual</a:t>
            </a:r>
          </a:p>
          <a:p>
            <a:r>
              <a:rPr lang="en-GB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Infantilisation</a:t>
            </a: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sense of them vs us</a:t>
            </a:r>
          </a:p>
          <a:p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tools and strategies for self-regulation</a:t>
            </a:r>
          </a:p>
          <a:p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 around proactive problem-solving</a:t>
            </a:r>
          </a:p>
          <a:p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 experience of long-term project management</a:t>
            </a:r>
          </a:p>
          <a:p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involvement in extra-curricular activities that enhance cultural capital or encourage curiosity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290F1-72B9-4538-B939-69834BBEF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9D79F-6F46-4C8F-AA3F-6EEE5818B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sz="4400" dirty="0">
                <a:solidFill>
                  <a:srgbClr val="FF0000"/>
                </a:solidFill>
              </a:rPr>
              <a:t>Why?</a:t>
            </a:r>
          </a:p>
          <a:p>
            <a:pPr marL="514350" indent="-514350">
              <a:buAutoNum type="arabicPeriod"/>
            </a:pPr>
            <a:r>
              <a:rPr lang="en-GB" sz="4400" dirty="0">
                <a:solidFill>
                  <a:srgbClr val="FF0000"/>
                </a:solidFill>
              </a:rPr>
              <a:t>What?</a:t>
            </a:r>
          </a:p>
          <a:p>
            <a:pPr marL="514350" indent="-514350">
              <a:buAutoNum type="arabicPeriod"/>
            </a:pPr>
            <a:r>
              <a:rPr lang="en-GB" sz="4400" dirty="0">
                <a:solidFill>
                  <a:srgbClr val="FF0000"/>
                </a:solidFill>
              </a:rPr>
              <a:t>How?</a:t>
            </a:r>
          </a:p>
          <a:p>
            <a:pPr marL="514350" indent="-514350">
              <a:buAutoNum type="arabicPeriod"/>
            </a:pPr>
            <a:r>
              <a:rPr lang="en-GB" sz="4400" dirty="0">
                <a:solidFill>
                  <a:srgbClr val="FF0000"/>
                </a:solidFill>
              </a:rPr>
              <a:t>Who?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93FE7-C4D9-47F5-BE7D-AFCB1D5CA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EC927E8-D582-4308-8693-CE5E1661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4815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662320" y="1078523"/>
            <a:ext cx="6172200" cy="85725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Packing my bags</a:t>
            </a:r>
          </a:p>
        </p:txBody>
      </p:sp>
      <p:graphicFrame>
        <p:nvGraphicFramePr>
          <p:cNvPr id="28718" name="Group 46"/>
          <p:cNvGraphicFramePr>
            <a:graphicFrameLocks noGrp="1"/>
          </p:cNvGraphicFramePr>
          <p:nvPr>
            <p:ph sz="half" idx="1"/>
          </p:nvPr>
        </p:nvGraphicFramePr>
        <p:xfrm>
          <a:off x="1485900" y="2057400"/>
          <a:ext cx="3028950" cy="3352800"/>
        </p:xfrm>
        <a:graphic>
          <a:graphicData uri="http://schemas.openxmlformats.org/drawingml/2006/table">
            <a:tbl>
              <a:tblPr/>
              <a:tblGrid>
                <a:gridCol w="302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PACK</a:t>
                      </a:r>
                    </a:p>
                  </a:txBody>
                  <a:tcPr marL="68580" marR="68580"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8717" name="Group 45"/>
          <p:cNvGraphicFramePr>
            <a:graphicFrameLocks noGrp="1"/>
          </p:cNvGraphicFramePr>
          <p:nvPr>
            <p:ph sz="half" idx="2"/>
          </p:nvPr>
        </p:nvGraphicFramePr>
        <p:xfrm>
          <a:off x="4629150" y="2057400"/>
          <a:ext cx="3028950" cy="3352800"/>
        </p:xfrm>
        <a:graphic>
          <a:graphicData uri="http://schemas.openxmlformats.org/drawingml/2006/table">
            <a:tbl>
              <a:tblPr/>
              <a:tblGrid>
                <a:gridCol w="302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Leave Behind</a:t>
                      </a:r>
                    </a:p>
                  </a:txBody>
                  <a:tcPr marL="68580" marR="68580"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EF3CC18-71FD-41CD-83F8-1627416DC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022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39" name="Group 43"/>
          <p:cNvGraphicFramePr>
            <a:graphicFrameLocks noGrp="1"/>
          </p:cNvGraphicFramePr>
          <p:nvPr>
            <p:extLst/>
          </p:nvPr>
        </p:nvGraphicFramePr>
        <p:xfrm>
          <a:off x="571500" y="1397000"/>
          <a:ext cx="8072438" cy="481330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690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0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GLAD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SAD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MAD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EBDAE9D-B66A-44F0-8271-8C746BF86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951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8A33-F6BE-4357-A2DD-8712C0C5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9D79F-6F46-4C8F-AA3F-6EEE5818B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93FE7-C4D9-47F5-BE7D-AFCB1D5CA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AEC3-78D5-4C2A-8946-111EE236F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r="14562" b="6579"/>
          <a:stretch/>
        </p:blipFill>
        <p:spPr>
          <a:xfrm>
            <a:off x="1979712" y="1640980"/>
            <a:ext cx="5184576" cy="4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314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4903-C188-4CD9-B725-202C2B8A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 character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22D1-1913-43B7-BAEC-556D9EE8B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F9ADF-643B-4FFF-B7B0-4FE8D9FD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625" t="31791" r="9838" b="20586"/>
          <a:stretch/>
        </p:blipFill>
        <p:spPr>
          <a:xfrm>
            <a:off x="-60827" y="2132856"/>
            <a:ext cx="9411865" cy="316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2931A-845A-4D2E-8510-9D5ED4C77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520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7A84-0C94-4E49-8E8B-10F8B017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05AD-F664-46D6-B86D-755365A83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</a:t>
            </a:r>
          </a:p>
        </p:txBody>
      </p:sp>
      <p:pic>
        <p:nvPicPr>
          <p:cNvPr id="2050" name="Picture 2" descr="Image result for leading and lagging indicators">
            <a:extLst>
              <a:ext uri="{FF2B5EF4-FFF2-40B4-BE49-F238E27FC236}">
                <a16:creationId xmlns:a16="http://schemas.microsoft.com/office/drawing/2014/main" id="{13C496E2-B31C-4F55-ADD8-5AAC0060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412776"/>
            <a:ext cx="82391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730D5C-C559-48CF-9D22-CDC1DFB4A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716" y="264888"/>
            <a:ext cx="6598568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Questionnaire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926C86E-C305-4A49-A1C6-85193C3203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24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906C93-DFB3-2C45-B519-4FCAA8C72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968552" cy="682216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44FF05-3922-4041-A3ED-26F27D811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0" y="11088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608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E353E-05CB-B243-B21A-AE0199A6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EF832-45E3-8147-9BB8-CA5D25650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VESPA Questionnaire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6E811-1935-46E5-87A1-E02DD96F6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0" y="11088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949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CAF5-B0A4-458C-A41F-EFD260F45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AB5BF-B439-4F87-8A08-19918B4CD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8E3CF-A871-427F-9932-F240DC6D5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14427" r="13776"/>
          <a:stretch/>
        </p:blipFill>
        <p:spPr>
          <a:xfrm>
            <a:off x="251520" y="755539"/>
            <a:ext cx="8363272" cy="5494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881F2-6095-4EA1-95F5-553B284DA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0" y="11088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65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381" r="9838" b="10781"/>
          <a:stretch/>
        </p:blipFill>
        <p:spPr>
          <a:xfrm>
            <a:off x="72783" y="1647097"/>
            <a:ext cx="8998434" cy="4479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3B6656-9D29-415C-83CB-9B0F00D0E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47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8A97F-7A71-5442-BC94-195C8F8AA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769819-3F2A-1648-8B7C-83DD22B2F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5" y="1002719"/>
            <a:ext cx="8455949" cy="691172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522677-737F-7D46-93BD-6647C0C963D9}"/>
              </a:ext>
            </a:extLst>
          </p:cNvPr>
          <p:cNvSpPr/>
          <p:nvPr/>
        </p:nvSpPr>
        <p:spPr>
          <a:xfrm>
            <a:off x="611560" y="846138"/>
            <a:ext cx="864096" cy="13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EC15B3-B4FE-4F37-AA47-FD08539EC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0" y="11088"/>
            <a:ext cx="1740476" cy="1143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01E2DC-7A03-4FC3-8C94-94C803DC3EEB}"/>
              </a:ext>
            </a:extLst>
          </p:cNvPr>
          <p:cNvSpPr/>
          <p:nvPr/>
        </p:nvSpPr>
        <p:spPr>
          <a:xfrm>
            <a:off x="457200" y="1772816"/>
            <a:ext cx="1018456" cy="1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F152D-7F0A-4058-84B6-E4A46B213046}"/>
              </a:ext>
            </a:extLst>
          </p:cNvPr>
          <p:cNvSpPr/>
          <p:nvPr/>
        </p:nvSpPr>
        <p:spPr>
          <a:xfrm>
            <a:off x="4514495" y="1789595"/>
            <a:ext cx="1018456" cy="1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821B7C-9D6E-4731-87E3-32202623B67B}"/>
              </a:ext>
            </a:extLst>
          </p:cNvPr>
          <p:cNvSpPr/>
          <p:nvPr/>
        </p:nvSpPr>
        <p:spPr>
          <a:xfrm>
            <a:off x="6948264" y="1763044"/>
            <a:ext cx="1018456" cy="1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3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C521F-BA6C-4C42-9E01-F9C348D7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Effort Score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83644-B57F-1746-8ADF-4E95FAB98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" y="1653208"/>
            <a:ext cx="8603273" cy="42359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EED3A4-560D-4FCA-B205-0E3AFCAF7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0" y="11088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858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D7EE-84B1-314C-BC75-DE2B649E2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Male and Female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E92C92-C8B6-3846-9F65-EBFEB1087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2506"/>
            <a:ext cx="8229600" cy="40213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DD50E-7C3B-453B-A4A4-281DDE79A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0" y="11088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403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03C90B-9ACB-4CDA-9299-D365373B539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265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06688">
                  <a:extLst>
                    <a:ext uri="{9D8B030D-6E8A-4147-A177-3AD203B41FA5}">
                      <a16:colId xmlns:a16="http://schemas.microsoft.com/office/drawing/2014/main" val="2370010304"/>
                    </a:ext>
                  </a:extLst>
                </a:gridCol>
                <a:gridCol w="5122912">
                  <a:extLst>
                    <a:ext uri="{9D8B030D-6E8A-4147-A177-3AD203B41FA5}">
                      <a16:colId xmlns:a16="http://schemas.microsoft.com/office/drawing/2014/main" val="393749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41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September -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Induction, trust-building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912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January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Pre-test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62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January –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VESPA curriculum and intervention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40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Post-test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16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Summer break,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239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5DE8269-AD3F-4B10-9BD3-65EAC2F83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7AA9F0-8FD5-45DF-B99F-9DE0EF5F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60337"/>
            <a:ext cx="7355160" cy="1143000"/>
          </a:xfrm>
        </p:spPr>
        <p:txBody>
          <a:bodyPr/>
          <a:lstStyle/>
          <a:p>
            <a:r>
              <a:rPr lang="en-GB" sz="3600" dirty="0">
                <a:solidFill>
                  <a:srgbClr val="FF0000"/>
                </a:solidFill>
              </a:rPr>
              <a:t>Timeline:</a:t>
            </a:r>
          </a:p>
        </p:txBody>
      </p:sp>
    </p:spTree>
    <p:extLst>
      <p:ext uri="{BB962C8B-B14F-4D97-AF65-F5344CB8AC3E}">
        <p14:creationId xmlns:p14="http://schemas.microsoft.com/office/powerpoint/2010/main" val="16671973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6AA5-F7F6-49EA-A500-766AFCA6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KS4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178B-6BD1-4141-9BFD-FC98A01069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433A3-1B15-4C75-B836-FBF4CD50CC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71DC4-D8E3-46D8-8584-1A30E52B2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20586" r="15350" b="9381"/>
          <a:stretch/>
        </p:blipFill>
        <p:spPr>
          <a:xfrm>
            <a:off x="0" y="1888727"/>
            <a:ext cx="9496648" cy="4694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C9204A-3067-4B5B-8174-3E73F8372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920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6AA5-F7F6-49EA-A500-766AFCA6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KS5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178B-6BD1-4141-9BFD-FC98A01069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433A3-1B15-4C75-B836-FBF4CD50CC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9204A-3067-4B5B-8174-3E73F8372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EB79C-53BC-4303-98F2-574C58E3E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18358" r="17713" b="2377"/>
          <a:stretch/>
        </p:blipFill>
        <p:spPr>
          <a:xfrm>
            <a:off x="114822" y="1645278"/>
            <a:ext cx="8914355" cy="51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158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9C98B-D89A-D749-BED4-B4BE7E08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65" y="1215575"/>
            <a:ext cx="7426469" cy="556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611B8-5D35-4C7B-B349-919A99E7F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8C423C-A335-403A-B6FA-64C67CA3C7B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0000"/>
                </a:solidFill>
              </a:rPr>
              <a:t>The Role of the Tutor</a:t>
            </a:r>
          </a:p>
        </p:txBody>
      </p:sp>
    </p:spTree>
    <p:extLst>
      <p:ext uri="{BB962C8B-B14F-4D97-AF65-F5344CB8AC3E}">
        <p14:creationId xmlns:p14="http://schemas.microsoft.com/office/powerpoint/2010/main" val="170715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8A33-F6BE-4357-A2DD-8712C0C5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9D79F-6F46-4C8F-AA3F-6EEE5818B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93FE7-C4D9-47F5-BE7D-AFCB1D5CA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C0890-FCAC-44D9-B708-B39AC80C8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r="14562" b="6579"/>
          <a:stretch/>
        </p:blipFill>
        <p:spPr>
          <a:xfrm>
            <a:off x="1979712" y="1640980"/>
            <a:ext cx="5184576" cy="4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74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/>
          <a:lstStyle/>
          <a:p>
            <a:r>
              <a:rPr lang="en-GB" altLang="en-US" dirty="0">
                <a:solidFill>
                  <a:srgbClr val="FF0000"/>
                </a:solidFill>
              </a:rPr>
              <a:t>Methods of Delivery: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1. The pilot</a:t>
            </a:r>
            <a:r>
              <a:rPr lang="en-GB" altLang="en-US" b="1" dirty="0"/>
              <a:t>			</a:t>
            </a:r>
            <a:r>
              <a:rPr lang="en-GB" altLang="en-US" sz="1200" b="1" dirty="0"/>
              <a:t>Try it with a small and willing group</a:t>
            </a:r>
            <a:endParaRPr lang="en-GB" altLang="en-US" b="1" dirty="0"/>
          </a:p>
          <a:p>
            <a:pPr>
              <a:buFont typeface="Arial" charset="0"/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2. The focus group</a:t>
            </a:r>
            <a:r>
              <a:rPr lang="en-GB" altLang="en-US" b="1" dirty="0"/>
              <a:t>		</a:t>
            </a:r>
            <a:r>
              <a:rPr lang="en-GB" altLang="en-US" sz="1200" b="1" dirty="0"/>
              <a:t>Ask for a group to pull it apart and modify it</a:t>
            </a:r>
            <a:endParaRPr lang="en-GB" altLang="en-US" b="1" dirty="0"/>
          </a:p>
          <a:p>
            <a:pPr>
              <a:buFont typeface="Arial" charset="0"/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3. The pioneer</a:t>
            </a:r>
            <a:r>
              <a:rPr lang="en-GB" altLang="en-US" b="1" dirty="0"/>
              <a:t>			</a:t>
            </a:r>
            <a:r>
              <a:rPr lang="en-GB" altLang="en-US" sz="1200" b="1" dirty="0"/>
              <a:t>Find someone already doing it – champion them</a:t>
            </a:r>
            <a:endParaRPr lang="en-GB" altLang="en-US" b="1" dirty="0"/>
          </a:p>
          <a:p>
            <a:pPr>
              <a:buFont typeface="Arial" charset="0"/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4. The full staff launch</a:t>
            </a:r>
            <a:r>
              <a:rPr lang="en-GB" altLang="en-US" b="1" dirty="0"/>
              <a:t>	</a:t>
            </a:r>
            <a:r>
              <a:rPr lang="en-GB" altLang="en-US" sz="1200" b="1" dirty="0" err="1"/>
              <a:t>Powerpoint</a:t>
            </a:r>
            <a:r>
              <a:rPr lang="en-GB" altLang="en-US" sz="1200" b="1" dirty="0"/>
              <a:t>, first day of term...</a:t>
            </a:r>
            <a:endParaRPr lang="en-GB" altLang="en-US" b="1" dirty="0"/>
          </a:p>
          <a:p>
            <a:pPr>
              <a:buFont typeface="Arial" charset="0"/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5. The drip-drip</a:t>
            </a:r>
            <a:r>
              <a:rPr lang="en-GB" altLang="en-US" b="1" dirty="0"/>
              <a:t>			</a:t>
            </a:r>
            <a:r>
              <a:rPr lang="en-GB" altLang="en-US" sz="1200" b="1" dirty="0"/>
              <a:t>Newsletters, briefings, conversations, emails...</a:t>
            </a:r>
            <a:endParaRPr lang="en-GB" altLang="en-US" b="1" dirty="0"/>
          </a:p>
          <a:p>
            <a:endParaRPr lang="en-GB" altLang="en-US" b="1" dirty="0"/>
          </a:p>
          <a:p>
            <a:endParaRPr lang="en-GB" altLang="en-US" b="1" dirty="0"/>
          </a:p>
          <a:p>
            <a:endParaRPr lang="en-GB" altLang="en-US" b="1" dirty="0"/>
          </a:p>
          <a:p>
            <a:endParaRPr lang="en-GB" altLang="en-US" b="1" dirty="0"/>
          </a:p>
          <a:p>
            <a:endParaRPr lang="en-GB" altLang="en-US" b="1" dirty="0"/>
          </a:p>
          <a:p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F8176-36A0-41C9-BCB8-83131DBB2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56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7876-3E2E-40A9-B487-A28D427C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Methods of delivery: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4356E-7D98-4AEC-90B7-964C0A8EF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Delivery through EPQ</a:t>
            </a:r>
          </a:p>
          <a:p>
            <a:r>
              <a:rPr lang="en-GB" dirty="0"/>
              <a:t>Delivery through core (English = September. Topic: vision. Science = October. Topic: systems. Maths = November. Topic: practice.)</a:t>
            </a:r>
          </a:p>
          <a:p>
            <a:r>
              <a:rPr lang="en-GB" dirty="0"/>
              <a:t>Pastoral do Vision, Effort, Attitude. Curriculum cover Systems and Practice.</a:t>
            </a:r>
          </a:p>
          <a:p>
            <a:r>
              <a:rPr lang="en-GB" dirty="0"/>
              <a:t>Start with pastoral – bleed into curriculum through working groups and CPD.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EC636-120B-4919-A5B5-14C330A95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188" r="9051" b="12183"/>
          <a:stretch/>
        </p:blipFill>
        <p:spPr>
          <a:xfrm>
            <a:off x="107504" y="72575"/>
            <a:ext cx="174047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2703</Words>
  <Application>Microsoft Office PowerPoint</Application>
  <PresentationFormat>On-screen Show (4:3)</PresentationFormat>
  <Paragraphs>892</Paragraphs>
  <Slides>126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126</vt:i4>
      </vt:variant>
    </vt:vector>
  </HeadingPairs>
  <TitlesOfParts>
    <vt:vector size="134" baseType="lpstr">
      <vt:lpstr>Arial</vt:lpstr>
      <vt:lpstr>Calibri</vt:lpstr>
      <vt:lpstr>Tahoma</vt:lpstr>
      <vt:lpstr>Times New Roman</vt:lpstr>
      <vt:lpstr>Wingdings</vt:lpstr>
      <vt:lpstr>Office Theme</vt:lpstr>
      <vt:lpstr>2_Office Theme</vt:lpstr>
      <vt:lpstr>5_Office Theme</vt:lpstr>
      <vt:lpstr>Learning Mindsets</vt:lpstr>
      <vt:lpstr>About us</vt:lpstr>
      <vt:lpstr>Project Outline</vt:lpstr>
      <vt:lpstr>PowerPoint Presentation</vt:lpstr>
      <vt:lpstr>PowerPoint Presentation</vt:lpstr>
      <vt:lpstr>PowerPoint Presentation</vt:lpstr>
      <vt:lpstr>Two Issues</vt:lpstr>
      <vt:lpstr>Micromanagement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cognition narrative   </vt:lpstr>
      <vt:lpstr>      </vt:lpstr>
      <vt:lpstr>The low vision student</vt:lpstr>
      <vt:lpstr>Vision – Key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low effort student</vt:lpstr>
      <vt:lpstr>Effort – Key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Types of Work</vt:lpstr>
      <vt:lpstr>Three Types of Work</vt:lpstr>
      <vt:lpstr>Three Types of Work</vt:lpstr>
      <vt:lpstr>Three Types of Work</vt:lpstr>
      <vt:lpstr>PowerPoint Presentation</vt:lpstr>
      <vt:lpstr>The low-systems student</vt:lpstr>
      <vt:lpstr>Systems – Key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low practice student</vt:lpstr>
      <vt:lpstr>Practice - Key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 the Skills</vt:lpstr>
      <vt:lpstr>The Revision Questionnaire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Flow</vt:lpstr>
      <vt:lpstr>PowerPoint Presentation</vt:lpstr>
      <vt:lpstr>PowerPoint Presentation</vt:lpstr>
      <vt:lpstr>PowerPoint Presentation</vt:lpstr>
      <vt:lpstr>The low attitude student</vt:lpstr>
      <vt:lpstr>Attitude - Key Principles</vt:lpstr>
      <vt:lpstr>PowerPoint Presentation</vt:lpstr>
      <vt:lpstr>PowerPoint Presentation</vt:lpstr>
      <vt:lpstr>The Process (Graham)</vt:lpstr>
      <vt:lpstr>Think Three Positives</vt:lpstr>
      <vt:lpstr>PowerPoint Presentation</vt:lpstr>
      <vt:lpstr>      </vt:lpstr>
      <vt:lpstr>Implementation</vt:lpstr>
      <vt:lpstr>PowerPoint Presentation</vt:lpstr>
      <vt:lpstr>PowerPoint Presentation</vt:lpstr>
      <vt:lpstr>Packing my bags</vt:lpstr>
      <vt:lpstr>PowerPoint Presentation</vt:lpstr>
      <vt:lpstr>What?</vt:lpstr>
      <vt:lpstr>A character curriculum</vt:lpstr>
      <vt:lpstr>PowerPoint Presentation</vt:lpstr>
      <vt:lpstr>The Questionnaire</vt:lpstr>
      <vt:lpstr>PowerPoint Presentation</vt:lpstr>
      <vt:lpstr>PowerPoint Presentation</vt:lpstr>
      <vt:lpstr>PowerPoint Presentation</vt:lpstr>
      <vt:lpstr>PowerPoint Presentation</vt:lpstr>
      <vt:lpstr>Effort Score Distribution</vt:lpstr>
      <vt:lpstr>Male and Female</vt:lpstr>
      <vt:lpstr>Timeline:</vt:lpstr>
      <vt:lpstr>KS4 Curriculum</vt:lpstr>
      <vt:lpstr>KS5 Curriculum</vt:lpstr>
      <vt:lpstr>PowerPoint Presentation</vt:lpstr>
      <vt:lpstr>How?</vt:lpstr>
      <vt:lpstr>Methods of Delivery:</vt:lpstr>
      <vt:lpstr>Methods of delivery:</vt:lpstr>
      <vt:lpstr>Cultural Transmitters</vt:lpstr>
      <vt:lpstr>Cultural Transmitters</vt:lpstr>
      <vt:lpstr>Rewarding the Process</vt:lpstr>
      <vt:lpstr>Who?</vt:lpstr>
      <vt:lpstr>The Many and The Few</vt:lpstr>
      <vt:lpstr>PowerPoint Presentation</vt:lpstr>
      <vt:lpstr>The Many and The Few: students</vt:lpstr>
      <vt:lpstr>The Many and The Few: staff</vt:lpstr>
      <vt:lpstr>Staff Justification</vt:lpstr>
      <vt:lpstr>PowerPoint Presentation</vt:lpstr>
      <vt:lpstr>The Many and The Few: staff</vt:lpstr>
      <vt:lpstr>The VESPA Coaching Model</vt:lpstr>
      <vt:lpstr>PowerPoint Presentation</vt:lpstr>
      <vt:lpstr>The Coaching Process</vt:lpstr>
      <vt:lpstr>The Coaching Process</vt:lpstr>
      <vt:lpstr>             Intervention conversation:</vt:lpstr>
      <vt:lpstr>The Coaching Process</vt:lpstr>
      <vt:lpstr>Diagnosis:</vt:lpstr>
      <vt:lpstr>PowerPoint Presentation</vt:lpstr>
      <vt:lpstr>Types of justification</vt:lpstr>
      <vt:lpstr>Videos…</vt:lpstr>
      <vt:lpstr>The Coaching Process</vt:lpstr>
      <vt:lpstr>Planning:</vt:lpstr>
      <vt:lpstr>Priority Matrix</vt:lpstr>
      <vt:lpstr>The Coaching Process</vt:lpstr>
      <vt:lpstr>Commitments:</vt:lpstr>
      <vt:lpstr>Contact: alevelmindset@gmail.com @vespamindset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</dc:creator>
  <cp:lastModifiedBy>Martin Griffin</cp:lastModifiedBy>
  <cp:revision>390</cp:revision>
  <cp:lastPrinted>2014-07-01T08:01:34Z</cp:lastPrinted>
  <dcterms:created xsi:type="dcterms:W3CDTF">2014-06-20T07:48:05Z</dcterms:created>
  <dcterms:modified xsi:type="dcterms:W3CDTF">2018-09-14T07:58:45Z</dcterms:modified>
</cp:coreProperties>
</file>